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62" r:id="rId2"/>
    <p:sldId id="314" r:id="rId3"/>
    <p:sldId id="291" r:id="rId4"/>
    <p:sldId id="293" r:id="rId5"/>
    <p:sldId id="335" r:id="rId6"/>
    <p:sldId id="279" r:id="rId7"/>
    <p:sldId id="311" r:id="rId8"/>
    <p:sldId id="310" r:id="rId9"/>
    <p:sldId id="312" r:id="rId10"/>
    <p:sldId id="322" r:id="rId11"/>
    <p:sldId id="315" r:id="rId12"/>
    <p:sldId id="316" r:id="rId13"/>
    <p:sldId id="342" r:id="rId14"/>
    <p:sldId id="323" r:id="rId15"/>
    <p:sldId id="324" r:id="rId16"/>
    <p:sldId id="325" r:id="rId17"/>
    <p:sldId id="308" r:id="rId18"/>
    <p:sldId id="285" r:id="rId19"/>
    <p:sldId id="283" r:id="rId20"/>
    <p:sldId id="326" r:id="rId21"/>
    <p:sldId id="327" r:id="rId22"/>
    <p:sldId id="331" r:id="rId23"/>
    <p:sldId id="297" r:id="rId24"/>
    <p:sldId id="290" r:id="rId25"/>
    <p:sldId id="298" r:id="rId26"/>
    <p:sldId id="328" r:id="rId27"/>
    <p:sldId id="329" r:id="rId28"/>
    <p:sldId id="321" r:id="rId29"/>
    <p:sldId id="320" r:id="rId30"/>
    <p:sldId id="299" r:id="rId31"/>
    <p:sldId id="301" r:id="rId32"/>
    <p:sldId id="319" r:id="rId33"/>
    <p:sldId id="330" r:id="rId34"/>
    <p:sldId id="362" r:id="rId3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2" autoAdjust="0"/>
  </p:normalViewPr>
  <p:slideViewPr>
    <p:cSldViewPr>
      <p:cViewPr>
        <p:scale>
          <a:sx n="66" d="100"/>
          <a:sy n="66" d="100"/>
        </p:scale>
        <p:origin x="-1692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712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82731468911212"/>
          <c:y val="0.11302071616047996"/>
          <c:w val="0.53105303647388902"/>
          <c:h val="0.667326584176977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2001</c:v>
                </c:pt>
                <c:pt idx="1">
                  <c:v>2014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215</c:v>
                </c:pt>
                <c:pt idx="1">
                  <c:v>128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2001</c:v>
                </c:pt>
                <c:pt idx="1">
                  <c:v>2014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116</c:v>
                </c:pt>
                <c:pt idx="1">
                  <c:v>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351168"/>
        <c:axId val="105530496"/>
      </c:barChart>
      <c:catAx>
        <c:axId val="10535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530496"/>
        <c:crosses val="autoZero"/>
        <c:auto val="1"/>
        <c:lblAlgn val="ctr"/>
        <c:lblOffset val="100"/>
        <c:noMultiLvlLbl val="0"/>
      </c:catAx>
      <c:valAx>
        <c:axId val="10553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35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59077744592267"/>
          <c:y val="0.28033511436070491"/>
          <c:w val="0.19204928047787129"/>
          <c:h val="0.330419010123734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North America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2050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Europe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2050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</c:v>
                </c:pt>
                <c:pt idx="1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2050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25</c:v>
                </c:pt>
                <c:pt idx="1">
                  <c:v>49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Africa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2050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4</c:v>
                </c:pt>
                <c:pt idx="1">
                  <c:v>12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South America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2050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7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482880"/>
        <c:axId val="105536256"/>
      </c:barChart>
      <c:catAx>
        <c:axId val="3948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536256"/>
        <c:crosses val="autoZero"/>
        <c:auto val="1"/>
        <c:lblAlgn val="ctr"/>
        <c:lblOffset val="100"/>
        <c:noMultiLvlLbl val="0"/>
      </c:catAx>
      <c:valAx>
        <c:axId val="105536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482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Attorneys</c:v>
                </c:pt>
              </c:strCache>
            </c:strRef>
          </c:tx>
          <c:explosion val="1"/>
          <c:cat>
            <c:strRef>
              <c:f>Sheet1!$A$2:$A$3</c:f>
              <c:strCache>
                <c:ptCount val="2"/>
                <c:pt idx="0">
                  <c:v>Domestic Issues</c:v>
                </c:pt>
                <c:pt idx="1">
                  <c:v>Global Issues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Attorneys in Large Firms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Domestic Issues</c:v>
                </c:pt>
                <c:pt idx="1">
                  <c:v>Global Issues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33333333333333"/>
          <c:y val="0.32596243240679251"/>
          <c:w val="0.34444444444444444"/>
          <c:h val="0.509098757233659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In-House Counsels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Domestic Issues</c:v>
                </c:pt>
                <c:pt idx="1">
                  <c:v>Global Issues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33333333333333"/>
          <c:y val="0.32596243240679251"/>
          <c:w val="0.34444444444444444"/>
          <c:h val="0.509098757233659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Legal Services/Public Defenders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Domestic Issues</c:v>
                </c:pt>
                <c:pt idx="1">
                  <c:v>Global Issues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33333333333333"/>
          <c:y val="0.32596243240679251"/>
          <c:w val="0.34444444444444444"/>
          <c:h val="0.509098757233659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9412394879211"/>
          <c:y val="0.17165195945334419"/>
          <c:w val="0.87339975360222832"/>
          <c:h val="0.5007316272965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Sheet1!$A$2:$A$5</c:f>
              <c:strCache>
                <c:ptCount val="4"/>
                <c:pt idx="0">
                  <c:v>WCL's reputation for international law and global opportunities is a reason for attendance</c:v>
                </c:pt>
                <c:pt idx="1">
                  <c:v>Want to study law abroad</c:v>
                </c:pt>
                <c:pt idx="2">
                  <c:v>Want to work abroad</c:v>
                </c:pt>
                <c:pt idx="3">
                  <c:v>Will earn JD credit abroad by the time they graduate</c:v>
                </c:pt>
              </c:strCache>
            </c:strRef>
          </c:cat>
          <c:val>
            <c:numRef>
              <c:f>Sheet1!$B$2:$B$5</c:f>
              <c:numCache>
                <c:formatCode>#\ ?/?</c:formatCode>
                <c:ptCount val="4"/>
                <c:pt idx="0">
                  <c:v>0.72</c:v>
                </c:pt>
                <c:pt idx="1">
                  <c:v>0.93</c:v>
                </c:pt>
                <c:pt idx="2">
                  <c:v>0.8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505664"/>
        <c:axId val="113200512"/>
      </c:barChart>
      <c:catAx>
        <c:axId val="83505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3200512"/>
        <c:crosses val="autoZero"/>
        <c:auto val="1"/>
        <c:lblAlgn val="ctr"/>
        <c:lblOffset val="100"/>
        <c:noMultiLvlLbl val="0"/>
      </c:catAx>
      <c:valAx>
        <c:axId val="11320051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3505664"/>
        <c:crosses val="autoZero"/>
        <c:crossBetween val="between"/>
        <c:majorUnit val="0.25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CE735-F47E-4F74-9536-4460850E9CF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D311BAF-8F39-4D48-B080-1485FAAEBC12}">
      <dgm:prSet phldrT="[Text]" custT="1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 smtClean="0"/>
            <a:t>Latin America &amp; Caribbean</a:t>
          </a:r>
          <a:endParaRPr lang="en-US" sz="2800" dirty="0"/>
        </a:p>
      </dgm:t>
    </dgm:pt>
    <dgm:pt modelId="{0E947C15-1F78-4ED9-83BA-9F9485D1D77D}" type="parTrans" cxnId="{66BAACE2-13F7-47D4-AC4A-CADBFBBB774A}">
      <dgm:prSet/>
      <dgm:spPr/>
      <dgm:t>
        <a:bodyPr/>
        <a:lstStyle/>
        <a:p>
          <a:endParaRPr lang="en-US"/>
        </a:p>
      </dgm:t>
    </dgm:pt>
    <dgm:pt modelId="{DE1E2ED7-E9AC-41C9-87F0-78B9A29D67AC}" type="sibTrans" cxnId="{66BAACE2-13F7-47D4-AC4A-CADBFBBB774A}">
      <dgm:prSet/>
      <dgm:spPr/>
      <dgm:t>
        <a:bodyPr/>
        <a:lstStyle/>
        <a:p>
          <a:endParaRPr lang="en-US"/>
        </a:p>
      </dgm:t>
    </dgm:pt>
    <dgm:pt modelId="{8A768CF6-1E9A-4A08-BEAA-D82A9AD00040}">
      <dgm:prSet phldrT="[Text]"/>
      <dgm:spPr/>
      <dgm:t>
        <a:bodyPr/>
        <a:lstStyle/>
        <a:p>
          <a:r>
            <a:rPr lang="en-US" dirty="0" smtClean="0"/>
            <a:t>Europe</a:t>
          </a:r>
          <a:endParaRPr lang="en-US" dirty="0"/>
        </a:p>
      </dgm:t>
    </dgm:pt>
    <dgm:pt modelId="{015152EA-C8E4-4650-8877-A41F2B42D74A}" type="parTrans" cxnId="{E4DEFC46-0C32-4686-8492-811CF85487A9}">
      <dgm:prSet/>
      <dgm:spPr/>
      <dgm:t>
        <a:bodyPr/>
        <a:lstStyle/>
        <a:p>
          <a:endParaRPr lang="en-US"/>
        </a:p>
      </dgm:t>
    </dgm:pt>
    <dgm:pt modelId="{2848541C-7C75-4299-9D28-00776D7317BE}" type="sibTrans" cxnId="{E4DEFC46-0C32-4686-8492-811CF85487A9}">
      <dgm:prSet/>
      <dgm:spPr/>
      <dgm:t>
        <a:bodyPr/>
        <a:lstStyle/>
        <a:p>
          <a:endParaRPr lang="en-US"/>
        </a:p>
      </dgm:t>
    </dgm:pt>
    <dgm:pt modelId="{3115AECC-59EA-475B-8FF5-E334570FD908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Asia</a:t>
          </a:r>
          <a:endParaRPr lang="en-US" dirty="0"/>
        </a:p>
      </dgm:t>
    </dgm:pt>
    <dgm:pt modelId="{FCDB30C2-5758-4C2B-B954-E6669B9B4152}" type="parTrans" cxnId="{3E98AC93-E172-4CE7-9230-E0DA02E9810B}">
      <dgm:prSet/>
      <dgm:spPr/>
      <dgm:t>
        <a:bodyPr/>
        <a:lstStyle/>
        <a:p>
          <a:endParaRPr lang="en-US"/>
        </a:p>
      </dgm:t>
    </dgm:pt>
    <dgm:pt modelId="{BBB51820-739E-4FD9-8488-75D5780808FD}" type="sibTrans" cxnId="{3E98AC93-E172-4CE7-9230-E0DA02E9810B}">
      <dgm:prSet/>
      <dgm:spPr/>
      <dgm:t>
        <a:bodyPr/>
        <a:lstStyle/>
        <a:p>
          <a:endParaRPr lang="en-US"/>
        </a:p>
      </dgm:t>
    </dgm:pt>
    <dgm:pt modelId="{19D6D16C-5565-455E-902F-CA61FD424C17}" type="pres">
      <dgm:prSet presAssocID="{F92CE735-F47E-4F74-9536-4460850E9CF0}" presName="Name0" presStyleCnt="0">
        <dgm:presLayoutVars>
          <dgm:dir/>
          <dgm:animLvl val="lvl"/>
          <dgm:resizeHandles val="exact"/>
        </dgm:presLayoutVars>
      </dgm:prSet>
      <dgm:spPr/>
    </dgm:pt>
    <dgm:pt modelId="{474ADE09-FABE-4236-95B1-DF73D18D50EF}" type="pres">
      <dgm:prSet presAssocID="{CD311BAF-8F39-4D48-B080-1485FAAEBC12}" presName="Name8" presStyleCnt="0"/>
      <dgm:spPr/>
    </dgm:pt>
    <dgm:pt modelId="{2D1939FE-80CE-4AE5-923C-7F362A19D8BC}" type="pres">
      <dgm:prSet presAssocID="{CD311BAF-8F39-4D48-B080-1485FAAEBC1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DF996-3997-4A02-A54D-ADB6E09793EB}" type="pres">
      <dgm:prSet presAssocID="{CD311BAF-8F39-4D48-B080-1485FAAEBC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76E44-20BB-4FA1-9163-2E69980BB07D}" type="pres">
      <dgm:prSet presAssocID="{8A768CF6-1E9A-4A08-BEAA-D82A9AD00040}" presName="Name8" presStyleCnt="0"/>
      <dgm:spPr/>
    </dgm:pt>
    <dgm:pt modelId="{3BEA37C2-65DD-45D0-9F73-E874C0254F6D}" type="pres">
      <dgm:prSet presAssocID="{8A768CF6-1E9A-4A08-BEAA-D82A9AD0004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37697-C422-490E-87B8-40AC43EFBBF4}" type="pres">
      <dgm:prSet presAssocID="{8A768CF6-1E9A-4A08-BEAA-D82A9AD000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4C8DA-CFFB-49A5-818B-55092AD4ED89}" type="pres">
      <dgm:prSet presAssocID="{3115AECC-59EA-475B-8FF5-E334570FD908}" presName="Name8" presStyleCnt="0"/>
      <dgm:spPr/>
    </dgm:pt>
    <dgm:pt modelId="{BEAD62B9-2BBA-449D-A95E-C199F117A081}" type="pres">
      <dgm:prSet presAssocID="{3115AECC-59EA-475B-8FF5-E334570FD90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D2D61-34B3-47BB-AE34-BE4D45673FC3}" type="pres">
      <dgm:prSet presAssocID="{3115AECC-59EA-475B-8FF5-E334570FD9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9D5C71-A12E-4182-BFC7-31EBEC477330}" type="presOf" srcId="{8A768CF6-1E9A-4A08-BEAA-D82A9AD00040}" destId="{3BEA37C2-65DD-45D0-9F73-E874C0254F6D}" srcOrd="0" destOrd="0" presId="urn:microsoft.com/office/officeart/2005/8/layout/pyramid1"/>
    <dgm:cxn modelId="{1418BE9C-6A81-4B00-A59E-D669F4D8DC27}" type="presOf" srcId="{3115AECC-59EA-475B-8FF5-E334570FD908}" destId="{BEAD62B9-2BBA-449D-A95E-C199F117A081}" srcOrd="0" destOrd="0" presId="urn:microsoft.com/office/officeart/2005/8/layout/pyramid1"/>
    <dgm:cxn modelId="{3E98AC93-E172-4CE7-9230-E0DA02E9810B}" srcId="{F92CE735-F47E-4F74-9536-4460850E9CF0}" destId="{3115AECC-59EA-475B-8FF5-E334570FD908}" srcOrd="2" destOrd="0" parTransId="{FCDB30C2-5758-4C2B-B954-E6669B9B4152}" sibTransId="{BBB51820-739E-4FD9-8488-75D5780808FD}"/>
    <dgm:cxn modelId="{E6E18893-500A-491B-B186-BF832AB07144}" type="presOf" srcId="{3115AECC-59EA-475B-8FF5-E334570FD908}" destId="{195D2D61-34B3-47BB-AE34-BE4D45673FC3}" srcOrd="1" destOrd="0" presId="urn:microsoft.com/office/officeart/2005/8/layout/pyramid1"/>
    <dgm:cxn modelId="{DB1A3C9C-A1DB-47D8-B7E6-BD3E07807621}" type="presOf" srcId="{CD311BAF-8F39-4D48-B080-1485FAAEBC12}" destId="{347DF996-3997-4A02-A54D-ADB6E09793EB}" srcOrd="1" destOrd="0" presId="urn:microsoft.com/office/officeart/2005/8/layout/pyramid1"/>
    <dgm:cxn modelId="{7E9227BC-B404-4A4F-894E-6D7EF138FD4E}" type="presOf" srcId="{8A768CF6-1E9A-4A08-BEAA-D82A9AD00040}" destId="{14B37697-C422-490E-87B8-40AC43EFBBF4}" srcOrd="1" destOrd="0" presId="urn:microsoft.com/office/officeart/2005/8/layout/pyramid1"/>
    <dgm:cxn modelId="{E4DEFC46-0C32-4686-8492-811CF85487A9}" srcId="{F92CE735-F47E-4F74-9536-4460850E9CF0}" destId="{8A768CF6-1E9A-4A08-BEAA-D82A9AD00040}" srcOrd="1" destOrd="0" parTransId="{015152EA-C8E4-4650-8877-A41F2B42D74A}" sibTransId="{2848541C-7C75-4299-9D28-00776D7317BE}"/>
    <dgm:cxn modelId="{A9B75E32-D1F1-459C-BCD9-A562A213FD99}" type="presOf" srcId="{CD311BAF-8F39-4D48-B080-1485FAAEBC12}" destId="{2D1939FE-80CE-4AE5-923C-7F362A19D8BC}" srcOrd="0" destOrd="0" presId="urn:microsoft.com/office/officeart/2005/8/layout/pyramid1"/>
    <dgm:cxn modelId="{66BAACE2-13F7-47D4-AC4A-CADBFBBB774A}" srcId="{F92CE735-F47E-4F74-9536-4460850E9CF0}" destId="{CD311BAF-8F39-4D48-B080-1485FAAEBC12}" srcOrd="0" destOrd="0" parTransId="{0E947C15-1F78-4ED9-83BA-9F9485D1D77D}" sibTransId="{DE1E2ED7-E9AC-41C9-87F0-78B9A29D67AC}"/>
    <dgm:cxn modelId="{7B4D9E1B-6CBD-4239-A7C1-8BCBED22A153}" type="presOf" srcId="{F92CE735-F47E-4F74-9536-4460850E9CF0}" destId="{19D6D16C-5565-455E-902F-CA61FD424C17}" srcOrd="0" destOrd="0" presId="urn:microsoft.com/office/officeart/2005/8/layout/pyramid1"/>
    <dgm:cxn modelId="{073BFE97-49E8-48A4-82EF-55B37ACD15D0}" type="presParOf" srcId="{19D6D16C-5565-455E-902F-CA61FD424C17}" destId="{474ADE09-FABE-4236-95B1-DF73D18D50EF}" srcOrd="0" destOrd="0" presId="urn:microsoft.com/office/officeart/2005/8/layout/pyramid1"/>
    <dgm:cxn modelId="{92608FA1-E68E-4C38-8F61-D559D325F984}" type="presParOf" srcId="{474ADE09-FABE-4236-95B1-DF73D18D50EF}" destId="{2D1939FE-80CE-4AE5-923C-7F362A19D8BC}" srcOrd="0" destOrd="0" presId="urn:microsoft.com/office/officeart/2005/8/layout/pyramid1"/>
    <dgm:cxn modelId="{36C159DF-0A6B-41F2-8129-C6DBAF7C70C8}" type="presParOf" srcId="{474ADE09-FABE-4236-95B1-DF73D18D50EF}" destId="{347DF996-3997-4A02-A54D-ADB6E09793EB}" srcOrd="1" destOrd="0" presId="urn:microsoft.com/office/officeart/2005/8/layout/pyramid1"/>
    <dgm:cxn modelId="{B53930D6-1BC4-4203-BAE4-613B2DA6C6B9}" type="presParOf" srcId="{19D6D16C-5565-455E-902F-CA61FD424C17}" destId="{8BF76E44-20BB-4FA1-9163-2E69980BB07D}" srcOrd="1" destOrd="0" presId="urn:microsoft.com/office/officeart/2005/8/layout/pyramid1"/>
    <dgm:cxn modelId="{727B09E1-1341-42CA-9674-FF95B4BA25C4}" type="presParOf" srcId="{8BF76E44-20BB-4FA1-9163-2E69980BB07D}" destId="{3BEA37C2-65DD-45D0-9F73-E874C0254F6D}" srcOrd="0" destOrd="0" presId="urn:microsoft.com/office/officeart/2005/8/layout/pyramid1"/>
    <dgm:cxn modelId="{C1656B59-6070-488F-BBB6-FC067B930525}" type="presParOf" srcId="{8BF76E44-20BB-4FA1-9163-2E69980BB07D}" destId="{14B37697-C422-490E-87B8-40AC43EFBBF4}" srcOrd="1" destOrd="0" presId="urn:microsoft.com/office/officeart/2005/8/layout/pyramid1"/>
    <dgm:cxn modelId="{8C0EE2A6-4A31-481D-876E-7A0CC59CE4AE}" type="presParOf" srcId="{19D6D16C-5565-455E-902F-CA61FD424C17}" destId="{3764C8DA-CFFB-49A5-818B-55092AD4ED89}" srcOrd="2" destOrd="0" presId="urn:microsoft.com/office/officeart/2005/8/layout/pyramid1"/>
    <dgm:cxn modelId="{7202FC08-E7B7-43F2-8938-0617B82761BC}" type="presParOf" srcId="{3764C8DA-CFFB-49A5-818B-55092AD4ED89}" destId="{BEAD62B9-2BBA-449D-A95E-C199F117A081}" srcOrd="0" destOrd="0" presId="urn:microsoft.com/office/officeart/2005/8/layout/pyramid1"/>
    <dgm:cxn modelId="{C7132B48-B249-4C3F-80C7-474387C292B1}" type="presParOf" srcId="{3764C8DA-CFFB-49A5-818B-55092AD4ED89}" destId="{195D2D61-34B3-47BB-AE34-BE4D45673FC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939FE-80CE-4AE5-923C-7F362A19D8BC}">
      <dsp:nvSpPr>
        <dsp:cNvPr id="0" name=""/>
        <dsp:cNvSpPr/>
      </dsp:nvSpPr>
      <dsp:spPr>
        <a:xfrm>
          <a:off x="2540000" y="0"/>
          <a:ext cx="2539999" cy="1600199"/>
        </a:xfrm>
        <a:prstGeom prst="trapezoid">
          <a:avLst>
            <a:gd name="adj" fmla="val 79365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Latin America &amp; Caribbean</a:t>
          </a:r>
          <a:endParaRPr lang="en-US" sz="2800" kern="1200" dirty="0"/>
        </a:p>
      </dsp:txBody>
      <dsp:txXfrm>
        <a:off x="2540000" y="0"/>
        <a:ext cx="2539999" cy="1600199"/>
      </dsp:txXfrm>
    </dsp:sp>
    <dsp:sp modelId="{3BEA37C2-65DD-45D0-9F73-E874C0254F6D}">
      <dsp:nvSpPr>
        <dsp:cNvPr id="0" name=""/>
        <dsp:cNvSpPr/>
      </dsp:nvSpPr>
      <dsp:spPr>
        <a:xfrm>
          <a:off x="1270000" y="1600200"/>
          <a:ext cx="5079999" cy="1600199"/>
        </a:xfrm>
        <a:prstGeom prst="trapezoid">
          <a:avLst>
            <a:gd name="adj" fmla="val 793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Europe</a:t>
          </a:r>
          <a:endParaRPr lang="en-US" sz="6500" kern="1200" dirty="0"/>
        </a:p>
      </dsp:txBody>
      <dsp:txXfrm>
        <a:off x="2158999" y="1600200"/>
        <a:ext cx="3302000" cy="1600199"/>
      </dsp:txXfrm>
    </dsp:sp>
    <dsp:sp modelId="{BEAD62B9-2BBA-449D-A95E-C199F117A081}">
      <dsp:nvSpPr>
        <dsp:cNvPr id="0" name=""/>
        <dsp:cNvSpPr/>
      </dsp:nvSpPr>
      <dsp:spPr>
        <a:xfrm>
          <a:off x="0" y="3200400"/>
          <a:ext cx="7620000" cy="1600199"/>
        </a:xfrm>
        <a:prstGeom prst="trapezoid">
          <a:avLst>
            <a:gd name="adj" fmla="val 79365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Asia</a:t>
          </a:r>
          <a:endParaRPr lang="en-US" sz="6500" kern="1200" dirty="0"/>
        </a:p>
      </dsp:txBody>
      <dsp:txXfrm>
        <a:off x="1333499" y="3200400"/>
        <a:ext cx="4953000" cy="1600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43343" cy="465455"/>
          </a:xfrm>
          <a:prstGeom prst="rect">
            <a:avLst/>
          </a:prstGeom>
        </p:spPr>
        <p:txBody>
          <a:bodyPr vert="horz" lIns="93259" tIns="46629" rIns="93259" bIns="466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4"/>
            <a:ext cx="3043343" cy="465455"/>
          </a:xfrm>
          <a:prstGeom prst="rect">
            <a:avLst/>
          </a:prstGeom>
        </p:spPr>
        <p:txBody>
          <a:bodyPr vert="horz" lIns="93259" tIns="46629" rIns="93259" bIns="46629" rtlCol="0"/>
          <a:lstStyle>
            <a:lvl1pPr algn="r">
              <a:defRPr sz="1300"/>
            </a:lvl1pPr>
          </a:lstStyle>
          <a:p>
            <a:r>
              <a:rPr lang="en-US" smtClean="0"/>
              <a:t>Globalization and the Transformation of Legal Practice: Implications for JD Legal Education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4"/>
            <a:ext cx="3043343" cy="465455"/>
          </a:xfrm>
          <a:prstGeom prst="rect">
            <a:avLst/>
          </a:prstGeom>
        </p:spPr>
        <p:txBody>
          <a:bodyPr vert="horz" lIns="93259" tIns="46629" rIns="93259" bIns="466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4"/>
            <a:ext cx="3043343" cy="465455"/>
          </a:xfrm>
          <a:prstGeom prst="rect">
            <a:avLst/>
          </a:prstGeom>
        </p:spPr>
        <p:txBody>
          <a:bodyPr vert="horz" lIns="93259" tIns="46629" rIns="93259" bIns="46629" rtlCol="0" anchor="b"/>
          <a:lstStyle>
            <a:lvl1pPr algn="r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0131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43343" cy="465455"/>
          </a:xfrm>
          <a:prstGeom prst="rect">
            <a:avLst/>
          </a:prstGeom>
        </p:spPr>
        <p:txBody>
          <a:bodyPr vert="horz" lIns="93259" tIns="46629" rIns="93259" bIns="466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4"/>
            <a:ext cx="3043343" cy="465455"/>
          </a:xfrm>
          <a:prstGeom prst="rect">
            <a:avLst/>
          </a:prstGeom>
        </p:spPr>
        <p:txBody>
          <a:bodyPr vert="horz" lIns="93259" tIns="46629" rIns="93259" bIns="46629" rtlCol="0"/>
          <a:lstStyle>
            <a:lvl1pPr algn="r">
              <a:defRPr sz="1300"/>
            </a:lvl1pPr>
          </a:lstStyle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9" tIns="46629" rIns="93259" bIns="466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259" tIns="46629" rIns="93259" bIns="466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4"/>
            <a:ext cx="3043343" cy="465455"/>
          </a:xfrm>
          <a:prstGeom prst="rect">
            <a:avLst/>
          </a:prstGeom>
        </p:spPr>
        <p:txBody>
          <a:bodyPr vert="horz" lIns="93259" tIns="46629" rIns="93259" bIns="466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4"/>
            <a:ext cx="3043343" cy="465455"/>
          </a:xfrm>
          <a:prstGeom prst="rect">
            <a:avLst/>
          </a:prstGeom>
        </p:spPr>
        <p:txBody>
          <a:bodyPr vert="horz" lIns="93259" tIns="46629" rIns="93259" bIns="46629" rtlCol="0" anchor="b"/>
          <a:lstStyle>
            <a:lvl1pPr algn="r">
              <a:defRPr sz="1300"/>
            </a:lvl1pPr>
          </a:lstStyle>
          <a:p>
            <a:fld id="{4E591A38-DFF0-4BDB-AEE7-406D489A8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645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72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80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58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57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66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10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02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4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00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40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85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2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36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09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55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02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6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4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6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2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62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33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580">
              <a:defRPr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49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91A38-DFF0-4BDB-AEE7-406D489A8143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Globalization and the Transformation of Legal Practice: Implications for JD Legal Education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7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C4DE-D98A-4D50-90E7-97F8A83B4E2A}" type="datetimeFigureOut">
              <a:rPr lang="en-US" smtClean="0">
                <a:solidFill>
                  <a:srgbClr val="DFDCB7"/>
                </a:solidFill>
              </a:rPr>
              <a:pPr/>
              <a:t>11/5/2014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C02-9EFF-42ED-B9DD-331B815D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3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C4DE-D98A-4D50-90E7-97F8A83B4E2A}" type="datetimeFigureOut">
              <a:rPr lang="en-US" smtClean="0">
                <a:solidFill>
                  <a:srgbClr val="DFDCB7"/>
                </a:solidFill>
              </a:rPr>
              <a:pPr/>
              <a:t>11/5/2014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C02-9EFF-42ED-B9DD-331B815D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9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C4DE-D98A-4D50-90E7-97F8A83B4E2A}" type="datetimeFigureOut">
              <a:rPr lang="en-US" smtClean="0">
                <a:solidFill>
                  <a:srgbClr val="DFDCB7"/>
                </a:solidFill>
              </a:rPr>
              <a:pPr/>
              <a:t>11/5/2014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C02-9EFF-42ED-B9DD-331B815D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C4DE-D98A-4D50-90E7-97F8A83B4E2A}" type="datetimeFigureOut">
              <a:rPr lang="en-US" smtClean="0">
                <a:solidFill>
                  <a:srgbClr val="DFDCB7"/>
                </a:solidFill>
              </a:rPr>
              <a:pPr/>
              <a:t>11/5/2014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C02-9EFF-42ED-B9DD-331B815D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0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C4DE-D98A-4D50-90E7-97F8A83B4E2A}" type="datetimeFigureOut">
              <a:rPr lang="en-US" smtClean="0">
                <a:solidFill>
                  <a:srgbClr val="DFDCB7"/>
                </a:solidFill>
              </a:rPr>
              <a:pPr/>
              <a:t>11/5/2014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C02-9EFF-42ED-B9DD-331B815D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3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C4DE-D98A-4D50-90E7-97F8A83B4E2A}" type="datetimeFigureOut">
              <a:rPr lang="en-US" smtClean="0">
                <a:solidFill>
                  <a:srgbClr val="DFDCB7"/>
                </a:solidFill>
              </a:rPr>
              <a:pPr/>
              <a:t>11/5/2014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C02-9EFF-42ED-B9DD-331B815D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C4DE-D98A-4D50-90E7-97F8A83B4E2A}" type="datetimeFigureOut">
              <a:rPr lang="en-US" smtClean="0">
                <a:solidFill>
                  <a:srgbClr val="DFDCB7"/>
                </a:solidFill>
              </a:rPr>
              <a:pPr/>
              <a:t>11/5/2014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C02-9EFF-42ED-B9DD-331B815D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7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C4DE-D98A-4D50-90E7-97F8A83B4E2A}" type="datetimeFigureOut">
              <a:rPr lang="en-US" smtClean="0">
                <a:solidFill>
                  <a:srgbClr val="DFDCB7"/>
                </a:solidFill>
              </a:rPr>
              <a:pPr/>
              <a:t>11/5/2014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C02-9EFF-42ED-B9DD-331B815D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0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C4DE-D98A-4D50-90E7-97F8A83B4E2A}" type="datetimeFigureOut">
              <a:rPr lang="en-US" smtClean="0">
                <a:solidFill>
                  <a:srgbClr val="DFDCB7"/>
                </a:solidFill>
              </a:rPr>
              <a:pPr/>
              <a:t>11/5/2014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C02-9EFF-42ED-B9DD-331B815D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3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C4DE-D98A-4D50-90E7-97F8A83B4E2A}" type="datetimeFigureOut">
              <a:rPr lang="en-US" smtClean="0">
                <a:solidFill>
                  <a:srgbClr val="DFDCB7"/>
                </a:solidFill>
              </a:rPr>
              <a:pPr/>
              <a:t>11/5/2014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C02-9EFF-42ED-B9DD-331B815D5A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7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C4DE-D98A-4D50-90E7-97F8A83B4E2A}" type="datetimeFigureOut">
              <a:rPr lang="en-US" smtClean="0">
                <a:solidFill>
                  <a:srgbClr val="DFDCB7"/>
                </a:solidFill>
              </a:rPr>
              <a:pPr/>
              <a:t>11/5/2014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F54C02-9EFF-42ED-B9DD-331B815D5A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6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8F54C02-9EFF-42ED-B9DD-331B815D5A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180C4DE-D98A-4D50-90E7-97F8A83B4E2A}" type="datetimeFigureOut">
              <a:rPr lang="en-US" smtClean="0">
                <a:solidFill>
                  <a:srgbClr val="DFDCB7"/>
                </a:solidFill>
              </a:rPr>
              <a:pPr/>
              <a:t>11/5/2014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6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gif"/><Relationship Id="rId1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nsus.gov/population/foreign/files/cps2012/2012T1.pdf" TargetMode="External"/><Relationship Id="rId3" Type="http://schemas.openxmlformats.org/officeDocument/2006/relationships/hyperlink" Target="https://www.quandl.com/c/economics/gdp-as-share-of-world-gdp-at-ppp-by-country" TargetMode="External"/><Relationship Id="rId7" Type="http://schemas.openxmlformats.org/officeDocument/2006/relationships/hyperlink" Target="https://www.census.gov/newsroom/press-releases/2013/cb13-157.html" TargetMode="External"/><Relationship Id="rId2" Type="http://schemas.openxmlformats.org/officeDocument/2006/relationships/hyperlink" Target="http://www.imf.org/external/dat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whispanic.org/2014/04/29/statistical-portrait-of-the-foreign-born-population-in-the-united-states-2012/" TargetMode="External"/><Relationship Id="rId5" Type="http://schemas.openxmlformats.org/officeDocument/2006/relationships/hyperlink" Target="http://www.law.georgetown.edu/continuing-legal-education/executive-education/upload/2013-report.pdf" TargetMode="External"/><Relationship Id="rId4" Type="http://schemas.openxmlformats.org/officeDocument/2006/relationships/hyperlink" Target="http://www.economist.com/node/21589184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puniversities.com/subject-rankings" TargetMode="External"/><Relationship Id="rId3" Type="http://schemas.openxmlformats.org/officeDocument/2006/relationships/hyperlink" Target="http://travel.state.gov/content/adoptionsabroad/en/about-us/statistics.html" TargetMode="External"/><Relationship Id="rId7" Type="http://schemas.openxmlformats.org/officeDocument/2006/relationships/hyperlink" Target="http://grad-schools.usnews.rankingsandreviews.com/best-graduate-schools/top-law-schools/international-law-rankings?int=991208" TargetMode="External"/><Relationship Id="rId2" Type="http://schemas.openxmlformats.org/officeDocument/2006/relationships/hyperlink" Target="http://www.pewhispanic.org/2013/09/23/population-decline-of-unauthorized-immigrants-stalls-may-have-reversed/ph-unauthorized-immigrants-1-0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education/library/study/2014/erasmus-impact_en.pdf" TargetMode="External"/><Relationship Id="rId5" Type="http://schemas.openxmlformats.org/officeDocument/2006/relationships/hyperlink" Target="http://www.theexpeditioner.com/2010/02/17/how-many-americans-have-a-passport-2/" TargetMode="External"/><Relationship Id="rId4" Type="http://schemas.openxmlformats.org/officeDocument/2006/relationships/hyperlink" Target="http://travel.state.gov/content/passports/english/passports/statistic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620962"/>
          </a:xfrm>
        </p:spPr>
        <p:txBody>
          <a:bodyPr/>
          <a:lstStyle/>
          <a:p>
            <a:r>
              <a:rPr lang="en-US" dirty="0" smtClean="0"/>
              <a:t>Globalization and the Transformation of Legal Practice: Implications for JD Legal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7620000" cy="3200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Theresa Kaiser, JD, </a:t>
            </a:r>
            <a:r>
              <a:rPr lang="en-US" dirty="0" err="1" smtClean="0"/>
              <a:t>M.Ed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Director of Global Opportunities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1200" dirty="0" smtClean="0"/>
              <a:t>© 2014 by Theresa Kaiser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46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Of the 2014 Am Law 100, 91 firms have offices overseas </a:t>
            </a:r>
            <a:r>
              <a:rPr lang="en-US" sz="4000" baseline="30000" dirty="0" smtClean="0"/>
              <a:t>4</a:t>
            </a:r>
            <a:r>
              <a:rPr lang="en-US" sz="4000" baseline="30000" dirty="0"/>
              <a:t/>
            </a:r>
            <a:br>
              <a:rPr lang="en-US" sz="4000" baseline="30000" dirty="0"/>
            </a:br>
            <a:endParaRPr lang="en-US" sz="4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191000" cy="390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9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 Activity of Early Career Lawyers: 2007 </a:t>
            </a:r>
            <a:r>
              <a:rPr lang="en-US" sz="4800" baseline="30000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999680"/>
              </p:ext>
            </p:extLst>
          </p:nvPr>
        </p:nvGraphicFramePr>
        <p:xfrm>
          <a:off x="1905000" y="1524000"/>
          <a:ext cx="4953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4864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smtClean="0"/>
              <a:t>44% of early career lawyers (those admitted to the bar in 2000) dealt with clients from outside the US or dealt with cross-border issues during their 6</a:t>
            </a:r>
            <a:r>
              <a:rPr lang="en-US" sz="4000" baseline="30000" smtClean="0"/>
              <a:t>th</a:t>
            </a:r>
            <a:r>
              <a:rPr lang="en-US" sz="4000" smtClean="0"/>
              <a:t> year of legal practice.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 Activity of Early Career Lawyers: 2007 </a:t>
            </a:r>
            <a:r>
              <a:rPr lang="en-US" sz="4400" baseline="30000" dirty="0"/>
              <a:t>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28600"/>
              </p:ext>
            </p:extLst>
          </p:nvPr>
        </p:nvGraphicFramePr>
        <p:xfrm>
          <a:off x="304800" y="1905000"/>
          <a:ext cx="3429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55290189"/>
              </p:ext>
            </p:extLst>
          </p:nvPr>
        </p:nvGraphicFramePr>
        <p:xfrm>
          <a:off x="4495800" y="1981200"/>
          <a:ext cx="3581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75932944"/>
              </p:ext>
            </p:extLst>
          </p:nvPr>
        </p:nvGraphicFramePr>
        <p:xfrm>
          <a:off x="2514600" y="4267200"/>
          <a:ext cx="36576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507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724400"/>
          </a:xfrm>
        </p:spPr>
        <p:txBody>
          <a:bodyPr>
            <a:normAutofit fontScale="92500"/>
          </a:bodyPr>
          <a:lstStyle/>
          <a:p>
            <a:pPr marL="571500" indent="-571500"/>
            <a:r>
              <a:rPr lang="en-US" sz="3600" dirty="0" smtClean="0">
                <a:effectLst/>
              </a:rPr>
              <a:t>We see higher incidents of early career lawyers dealing with these global issues in various legal practice settings. </a:t>
            </a:r>
            <a:endParaRPr lang="en-US" sz="3600" dirty="0" smtClean="0">
              <a:effectLst/>
            </a:endParaRPr>
          </a:p>
          <a:p>
            <a:pPr marL="571500" indent="-571500"/>
            <a:r>
              <a:rPr lang="en-US" sz="3600" dirty="0" smtClean="0">
                <a:effectLst/>
              </a:rPr>
              <a:t>67</a:t>
            </a:r>
            <a:r>
              <a:rPr lang="en-US" sz="3600" dirty="0" smtClean="0">
                <a:effectLst/>
              </a:rPr>
              <a:t>% of those working in large firms, 65% of those working as in-house counsel, and 61% of those working in legal services or PD’s offices faced global legal issues before completing 7 years of practice.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Work Activity of Early Career Lawyers: 2007 </a:t>
            </a:r>
            <a:r>
              <a:rPr lang="en-US" sz="4400" baseline="30000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8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Demographic Changes Make Local Global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752600"/>
            <a:ext cx="4953000" cy="47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7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97" y="2286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The 20% </a:t>
            </a:r>
            <a:r>
              <a:rPr lang="en-US" baseline="30000" dirty="0" smtClean="0"/>
              <a:t>6, 7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69655" y="1610713"/>
            <a:ext cx="7620000" cy="568145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2257" y="1312132"/>
            <a:ext cx="8080700" cy="2918373"/>
            <a:chOff x="177394" y="2119086"/>
            <a:chExt cx="8080700" cy="2918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828" y="2119086"/>
              <a:ext cx="394708" cy="394708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393" y="2119086"/>
              <a:ext cx="394708" cy="394708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568" y="2121250"/>
              <a:ext cx="394708" cy="394708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1860" y="2136009"/>
              <a:ext cx="394708" cy="394708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152" y="2131761"/>
              <a:ext cx="394708" cy="394708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444" y="2119086"/>
              <a:ext cx="394708" cy="394708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36" y="2121248"/>
              <a:ext cx="394708" cy="394708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276" y="2121248"/>
              <a:ext cx="394708" cy="394708"/>
            </a:xfrm>
            <a:prstGeom prst="rect">
              <a:avLst/>
            </a:prstGeom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5984" y="2121248"/>
              <a:ext cx="394708" cy="394708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699" y="2121248"/>
              <a:ext cx="394708" cy="394708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56" y="2797026"/>
              <a:ext cx="394708" cy="394708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21" y="2797026"/>
              <a:ext cx="394708" cy="394708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996" y="2799190"/>
              <a:ext cx="394708" cy="394708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288" y="2813949"/>
              <a:ext cx="394708" cy="394708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580" y="2809701"/>
              <a:ext cx="394708" cy="394708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872" y="2797026"/>
              <a:ext cx="394708" cy="394708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164" y="2799188"/>
              <a:ext cx="394708" cy="394708"/>
            </a:xfrm>
            <a:prstGeom prst="rect">
              <a:avLst/>
            </a:prstGeom>
          </p:spPr>
        </p:pic>
        <p:pic>
          <p:nvPicPr>
            <p:cNvPr id="199" name="Picture 1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704" y="2799188"/>
              <a:ext cx="394708" cy="394708"/>
            </a:xfrm>
            <a:prstGeom prst="rect">
              <a:avLst/>
            </a:prstGeom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412" y="2799188"/>
              <a:ext cx="394708" cy="394708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127" y="2799188"/>
              <a:ext cx="394708" cy="394708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56" y="2119086"/>
              <a:ext cx="394708" cy="394708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21" y="2119086"/>
              <a:ext cx="394708" cy="394708"/>
            </a:xfrm>
            <a:prstGeom prst="rect">
              <a:avLst/>
            </a:prstGeom>
          </p:spPr>
        </p:pic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996" y="2121250"/>
              <a:ext cx="394708" cy="394708"/>
            </a:xfrm>
            <a:prstGeom prst="rect">
              <a:avLst/>
            </a:prstGeom>
          </p:spPr>
        </p:pic>
        <p:pic>
          <p:nvPicPr>
            <p:cNvPr id="205" name="Picture 2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288" y="2136009"/>
              <a:ext cx="394708" cy="394708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580" y="2131761"/>
              <a:ext cx="394708" cy="394708"/>
            </a:xfrm>
            <a:prstGeom prst="rect">
              <a:avLst/>
            </a:prstGeom>
          </p:spPr>
        </p:pic>
        <p:pic>
          <p:nvPicPr>
            <p:cNvPr id="207" name="Picture 2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872" y="2119086"/>
              <a:ext cx="394708" cy="394708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164" y="2121248"/>
              <a:ext cx="394708" cy="394708"/>
            </a:xfrm>
            <a:prstGeom prst="rect">
              <a:avLst/>
            </a:prstGeom>
          </p:spPr>
        </p:pic>
        <p:pic>
          <p:nvPicPr>
            <p:cNvPr id="209" name="Picture 2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704" y="2121248"/>
              <a:ext cx="394708" cy="394708"/>
            </a:xfrm>
            <a:prstGeom prst="rect">
              <a:avLst/>
            </a:prstGeom>
          </p:spPr>
        </p:pic>
        <p:pic>
          <p:nvPicPr>
            <p:cNvPr id="210" name="Picture 2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412" y="2121248"/>
              <a:ext cx="394708" cy="394708"/>
            </a:xfrm>
            <a:prstGeom prst="rect">
              <a:avLst/>
            </a:prstGeom>
          </p:spPr>
        </p:pic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127" y="2121248"/>
              <a:ext cx="394708" cy="394708"/>
            </a:xfrm>
            <a:prstGeom prst="rect">
              <a:avLst/>
            </a:prstGeom>
          </p:spPr>
        </p:pic>
        <p:pic>
          <p:nvPicPr>
            <p:cNvPr id="212" name="Picture 2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600" y="2811787"/>
              <a:ext cx="394708" cy="394708"/>
            </a:xfrm>
            <a:prstGeom prst="rect">
              <a:avLst/>
            </a:prstGeom>
          </p:spPr>
        </p:pic>
        <p:pic>
          <p:nvPicPr>
            <p:cNvPr id="213" name="Picture 2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165" y="2811787"/>
              <a:ext cx="394708" cy="394708"/>
            </a:xfrm>
            <a:prstGeom prst="rect">
              <a:avLst/>
            </a:prstGeom>
          </p:spPr>
        </p:pic>
        <p:pic>
          <p:nvPicPr>
            <p:cNvPr id="214" name="Picture 2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340" y="2813951"/>
              <a:ext cx="394708" cy="394708"/>
            </a:xfrm>
            <a:prstGeom prst="rect">
              <a:avLst/>
            </a:prstGeom>
          </p:spPr>
        </p:pic>
        <p:pic>
          <p:nvPicPr>
            <p:cNvPr id="215" name="Picture 2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632" y="2828710"/>
              <a:ext cx="394708" cy="394708"/>
            </a:xfrm>
            <a:prstGeom prst="rect">
              <a:avLst/>
            </a:prstGeom>
          </p:spPr>
        </p:pic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924" y="2824462"/>
              <a:ext cx="394708" cy="394708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7216" y="2811787"/>
              <a:ext cx="394708" cy="394708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508" y="2813949"/>
              <a:ext cx="394708" cy="394708"/>
            </a:xfrm>
            <a:prstGeom prst="rect">
              <a:avLst/>
            </a:prstGeom>
          </p:spPr>
        </p:pic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6048" y="2813949"/>
              <a:ext cx="394708" cy="394708"/>
            </a:xfrm>
            <a:prstGeom prst="rect">
              <a:avLst/>
            </a:prstGeom>
          </p:spPr>
        </p:pic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756" y="2813949"/>
              <a:ext cx="394708" cy="394708"/>
            </a:xfrm>
            <a:prstGeom prst="rect">
              <a:avLst/>
            </a:prstGeom>
          </p:spPr>
        </p:pic>
        <p:pic>
          <p:nvPicPr>
            <p:cNvPr id="221" name="Picture 2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471" y="2813949"/>
              <a:ext cx="394708" cy="394708"/>
            </a:xfrm>
            <a:prstGeom prst="rect">
              <a:avLst/>
            </a:prstGeom>
          </p:spPr>
        </p:pic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49" y="3406628"/>
              <a:ext cx="394708" cy="394708"/>
            </a:xfrm>
            <a:prstGeom prst="rect">
              <a:avLst/>
            </a:prstGeom>
          </p:spPr>
        </p:pic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14" y="3406628"/>
              <a:ext cx="394708" cy="394708"/>
            </a:xfrm>
            <a:prstGeom prst="rect">
              <a:avLst/>
            </a:prstGeom>
          </p:spPr>
        </p:pic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989" y="3408792"/>
              <a:ext cx="394708" cy="394708"/>
            </a:xfrm>
            <a:prstGeom prst="rect">
              <a:avLst/>
            </a:prstGeom>
          </p:spPr>
        </p:pic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281" y="3423551"/>
              <a:ext cx="394708" cy="394708"/>
            </a:xfrm>
            <a:prstGeom prst="rect">
              <a:avLst/>
            </a:prstGeom>
          </p:spPr>
        </p:pic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573" y="3419303"/>
              <a:ext cx="394708" cy="394708"/>
            </a:xfrm>
            <a:prstGeom prst="rect">
              <a:avLst/>
            </a:prstGeom>
          </p:spPr>
        </p:pic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865" y="3406628"/>
              <a:ext cx="394708" cy="394708"/>
            </a:xfrm>
            <a:prstGeom prst="rect">
              <a:avLst/>
            </a:prstGeom>
          </p:spPr>
        </p:pic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57" y="3408790"/>
              <a:ext cx="394708" cy="394708"/>
            </a:xfrm>
            <a:prstGeom prst="rect">
              <a:avLst/>
            </a:prstGeom>
          </p:spPr>
        </p:pic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697" y="3408790"/>
              <a:ext cx="394708" cy="394708"/>
            </a:xfrm>
            <a:prstGeom prst="rect">
              <a:avLst/>
            </a:prstGeom>
          </p:spPr>
        </p:pic>
        <p:pic>
          <p:nvPicPr>
            <p:cNvPr id="230" name="Picture 2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405" y="3408790"/>
              <a:ext cx="394708" cy="394708"/>
            </a:xfrm>
            <a:prstGeom prst="rect">
              <a:avLst/>
            </a:prstGeom>
          </p:spPr>
        </p:pic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120" y="3408790"/>
              <a:ext cx="394708" cy="394708"/>
            </a:xfrm>
            <a:prstGeom prst="rect">
              <a:avLst/>
            </a:prstGeom>
          </p:spPr>
        </p:pic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607" y="3421389"/>
              <a:ext cx="394708" cy="394708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172" y="3421389"/>
              <a:ext cx="394708" cy="394708"/>
            </a:xfrm>
            <a:prstGeom prst="rect">
              <a:avLst/>
            </a:prstGeom>
          </p:spPr>
        </p:pic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347" y="3423553"/>
              <a:ext cx="394708" cy="394708"/>
            </a:xfrm>
            <a:prstGeom prst="rect">
              <a:avLst/>
            </a:prstGeom>
          </p:spPr>
        </p:pic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639" y="3438312"/>
              <a:ext cx="394708" cy="394708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931" y="3434064"/>
              <a:ext cx="394708" cy="394708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223" y="3421389"/>
              <a:ext cx="394708" cy="394708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515" y="3423551"/>
              <a:ext cx="394708" cy="394708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055" y="3423551"/>
              <a:ext cx="394708" cy="394708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763" y="3423551"/>
              <a:ext cx="394708" cy="394708"/>
            </a:xfrm>
            <a:prstGeom prst="rect">
              <a:avLst/>
            </a:prstGeom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478" y="3423551"/>
              <a:ext cx="394708" cy="394708"/>
            </a:xfrm>
            <a:prstGeom prst="rect">
              <a:avLst/>
            </a:prstGeom>
          </p:spPr>
        </p:pic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49" y="4016228"/>
              <a:ext cx="394708" cy="394708"/>
            </a:xfrm>
            <a:prstGeom prst="rect">
              <a:avLst/>
            </a:prstGeom>
          </p:spPr>
        </p:pic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14" y="4016228"/>
              <a:ext cx="394708" cy="394708"/>
            </a:xfrm>
            <a:prstGeom prst="rect">
              <a:avLst/>
            </a:prstGeom>
          </p:spPr>
        </p:pic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989" y="4018392"/>
              <a:ext cx="394708" cy="394708"/>
            </a:xfrm>
            <a:prstGeom prst="rect">
              <a:avLst/>
            </a:prstGeom>
          </p:spPr>
        </p:pic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281" y="4033151"/>
              <a:ext cx="394708" cy="394708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573" y="4028903"/>
              <a:ext cx="394708" cy="394708"/>
            </a:xfrm>
            <a:prstGeom prst="rect">
              <a:avLst/>
            </a:prstGeom>
          </p:spPr>
        </p:pic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865" y="4016228"/>
              <a:ext cx="394708" cy="394708"/>
            </a:xfrm>
            <a:prstGeom prst="rect">
              <a:avLst/>
            </a:prstGeom>
          </p:spPr>
        </p:pic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57" y="4018390"/>
              <a:ext cx="394708" cy="394708"/>
            </a:xfrm>
            <a:prstGeom prst="rect">
              <a:avLst/>
            </a:prstGeom>
          </p:spPr>
        </p:pic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697" y="4018390"/>
              <a:ext cx="394708" cy="394708"/>
            </a:xfrm>
            <a:prstGeom prst="rect">
              <a:avLst/>
            </a:prstGeom>
          </p:spPr>
        </p:pic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405" y="4018390"/>
              <a:ext cx="394708" cy="394708"/>
            </a:xfrm>
            <a:prstGeom prst="rect">
              <a:avLst/>
            </a:prstGeom>
          </p:spPr>
        </p:pic>
        <p:pic>
          <p:nvPicPr>
            <p:cNvPr id="251" name="Picture 2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120" y="4018390"/>
              <a:ext cx="394708" cy="394708"/>
            </a:xfrm>
            <a:prstGeom prst="rect">
              <a:avLst/>
            </a:prstGeom>
          </p:spPr>
        </p:pic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94" y="4625828"/>
              <a:ext cx="394708" cy="394708"/>
            </a:xfrm>
            <a:prstGeom prst="rect">
              <a:avLst/>
            </a:prstGeom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959" y="4625828"/>
              <a:ext cx="394708" cy="394708"/>
            </a:xfrm>
            <a:prstGeom prst="rect">
              <a:avLst/>
            </a:prstGeom>
          </p:spPr>
        </p:pic>
        <p:pic>
          <p:nvPicPr>
            <p:cNvPr id="254" name="Picture 2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134" y="4627992"/>
              <a:ext cx="394708" cy="394708"/>
            </a:xfrm>
            <a:prstGeom prst="rect">
              <a:avLst/>
            </a:prstGeom>
          </p:spPr>
        </p:pic>
        <p:pic>
          <p:nvPicPr>
            <p:cNvPr id="255" name="Picture 2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426" y="4642751"/>
              <a:ext cx="394708" cy="394708"/>
            </a:xfrm>
            <a:prstGeom prst="rect">
              <a:avLst/>
            </a:prstGeom>
          </p:spPr>
        </p:pic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18" y="4638503"/>
              <a:ext cx="394708" cy="394708"/>
            </a:xfrm>
            <a:prstGeom prst="rect">
              <a:avLst/>
            </a:prstGeom>
          </p:spPr>
        </p:pic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010" y="4625828"/>
              <a:ext cx="394708" cy="394708"/>
            </a:xfrm>
            <a:prstGeom prst="rect">
              <a:avLst/>
            </a:prstGeom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302" y="4627990"/>
              <a:ext cx="394708" cy="394708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42" y="4627990"/>
              <a:ext cx="394708" cy="394708"/>
            </a:xfrm>
            <a:prstGeom prst="rect">
              <a:avLst/>
            </a:prstGeom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550" y="4627990"/>
              <a:ext cx="394708" cy="394708"/>
            </a:xfrm>
            <a:prstGeom prst="rect">
              <a:avLst/>
            </a:prstGeom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265" y="4627990"/>
              <a:ext cx="394708" cy="394708"/>
            </a:xfrm>
            <a:prstGeom prst="rect">
              <a:avLst/>
            </a:prstGeom>
          </p:spPr>
        </p:pic>
        <p:pic>
          <p:nvPicPr>
            <p:cNvPr id="182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1624" y="4028903"/>
              <a:ext cx="380035" cy="358649"/>
            </a:xfrm>
            <a:prstGeom prst="rect">
              <a:avLst/>
            </a:prstGeom>
          </p:spPr>
        </p:pic>
        <p:pic>
          <p:nvPicPr>
            <p:cNvPr id="262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241" y="4028903"/>
              <a:ext cx="380035" cy="358649"/>
            </a:xfrm>
            <a:prstGeom prst="rect">
              <a:avLst/>
            </a:prstGeom>
          </p:spPr>
        </p:pic>
        <p:pic>
          <p:nvPicPr>
            <p:cNvPr id="263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825" y="4028903"/>
              <a:ext cx="380035" cy="358649"/>
            </a:xfrm>
            <a:prstGeom prst="rect">
              <a:avLst/>
            </a:prstGeom>
          </p:spPr>
        </p:pic>
        <p:pic>
          <p:nvPicPr>
            <p:cNvPr id="264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632" y="4028903"/>
              <a:ext cx="380035" cy="358649"/>
            </a:xfrm>
            <a:prstGeom prst="rect">
              <a:avLst/>
            </a:prstGeom>
          </p:spPr>
        </p:pic>
        <p:pic>
          <p:nvPicPr>
            <p:cNvPr id="265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179" y="4028903"/>
              <a:ext cx="380035" cy="358649"/>
            </a:xfrm>
            <a:prstGeom prst="rect">
              <a:avLst/>
            </a:prstGeom>
          </p:spPr>
        </p:pic>
        <p:pic>
          <p:nvPicPr>
            <p:cNvPr id="266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7216" y="4028903"/>
              <a:ext cx="380035" cy="358649"/>
            </a:xfrm>
            <a:prstGeom prst="rect">
              <a:avLst/>
            </a:prstGeom>
          </p:spPr>
        </p:pic>
        <p:pic>
          <p:nvPicPr>
            <p:cNvPr id="267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511" y="4028903"/>
              <a:ext cx="380035" cy="358649"/>
            </a:xfrm>
            <a:prstGeom prst="rect">
              <a:avLst/>
            </a:prstGeom>
          </p:spPr>
        </p:pic>
        <p:pic>
          <p:nvPicPr>
            <p:cNvPr id="268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276" y="4028903"/>
              <a:ext cx="380035" cy="358649"/>
            </a:xfrm>
            <a:prstGeom prst="rect">
              <a:avLst/>
            </a:prstGeom>
          </p:spPr>
        </p:pic>
        <p:pic>
          <p:nvPicPr>
            <p:cNvPr id="269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320" y="4028903"/>
              <a:ext cx="380035" cy="358649"/>
            </a:xfrm>
            <a:prstGeom prst="rect">
              <a:avLst/>
            </a:prstGeom>
          </p:spPr>
        </p:pic>
        <p:pic>
          <p:nvPicPr>
            <p:cNvPr id="270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621" y="4028903"/>
              <a:ext cx="380035" cy="358649"/>
            </a:xfrm>
            <a:prstGeom prst="rect">
              <a:avLst/>
            </a:prstGeom>
          </p:spPr>
        </p:pic>
        <p:pic>
          <p:nvPicPr>
            <p:cNvPr id="271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062" y="4629388"/>
              <a:ext cx="380035" cy="358649"/>
            </a:xfrm>
            <a:prstGeom prst="rect">
              <a:avLst/>
            </a:prstGeom>
          </p:spPr>
        </p:pic>
        <p:pic>
          <p:nvPicPr>
            <p:cNvPr id="272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679" y="4629388"/>
              <a:ext cx="380035" cy="358649"/>
            </a:xfrm>
            <a:prstGeom prst="rect">
              <a:avLst/>
            </a:prstGeom>
          </p:spPr>
        </p:pic>
        <p:pic>
          <p:nvPicPr>
            <p:cNvPr id="273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263" y="4629388"/>
              <a:ext cx="380035" cy="358649"/>
            </a:xfrm>
            <a:prstGeom prst="rect">
              <a:avLst/>
            </a:prstGeom>
          </p:spPr>
        </p:pic>
        <p:pic>
          <p:nvPicPr>
            <p:cNvPr id="274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070" y="4629388"/>
              <a:ext cx="380035" cy="358649"/>
            </a:xfrm>
            <a:prstGeom prst="rect">
              <a:avLst/>
            </a:prstGeom>
          </p:spPr>
        </p:pic>
        <p:pic>
          <p:nvPicPr>
            <p:cNvPr id="275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617" y="4629388"/>
              <a:ext cx="380035" cy="358649"/>
            </a:xfrm>
            <a:prstGeom prst="rect">
              <a:avLst/>
            </a:prstGeom>
          </p:spPr>
        </p:pic>
        <p:pic>
          <p:nvPicPr>
            <p:cNvPr id="276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654" y="4629388"/>
              <a:ext cx="380035" cy="358649"/>
            </a:xfrm>
            <a:prstGeom prst="rect">
              <a:avLst/>
            </a:prstGeom>
          </p:spPr>
        </p:pic>
        <p:pic>
          <p:nvPicPr>
            <p:cNvPr id="277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49" y="4629388"/>
              <a:ext cx="380035" cy="358649"/>
            </a:xfrm>
            <a:prstGeom prst="rect">
              <a:avLst/>
            </a:prstGeom>
          </p:spPr>
        </p:pic>
        <p:pic>
          <p:nvPicPr>
            <p:cNvPr id="278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714" y="4629388"/>
              <a:ext cx="380035" cy="358649"/>
            </a:xfrm>
            <a:prstGeom prst="rect">
              <a:avLst/>
            </a:prstGeom>
          </p:spPr>
        </p:pic>
        <p:pic>
          <p:nvPicPr>
            <p:cNvPr id="279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758" y="4629388"/>
              <a:ext cx="380035" cy="358649"/>
            </a:xfrm>
            <a:prstGeom prst="rect">
              <a:avLst/>
            </a:prstGeom>
          </p:spPr>
        </p:pic>
        <p:pic>
          <p:nvPicPr>
            <p:cNvPr id="280" name="Content Placehold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8059" y="4629388"/>
              <a:ext cx="380035" cy="358649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93344" y="4495800"/>
            <a:ext cx="7399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20% of US households speak a language other than </a:t>
            </a:r>
            <a:r>
              <a:rPr lang="en-US" sz="2400" dirty="0" smtClean="0"/>
              <a:t>English</a:t>
            </a:r>
            <a:r>
              <a:rPr lang="en-US" sz="2400" baseline="30000" dirty="0"/>
              <a:t> 6</a:t>
            </a:r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20% of US married-couple households have at least one non-native </a:t>
            </a:r>
            <a:r>
              <a:rPr lang="en-US" sz="2400" dirty="0" smtClean="0"/>
              <a:t>spouse</a:t>
            </a:r>
            <a:r>
              <a:rPr lang="en-US" sz="2400" baseline="30000" dirty="0"/>
              <a:t> </a:t>
            </a:r>
            <a:r>
              <a:rPr lang="en-US" sz="2400" baseline="30000" dirty="0" smtClean="0"/>
              <a:t>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95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190625"/>
            <a:ext cx="50958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609600"/>
            <a:ext cx="4148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A9600"/>
                </a:solidFill>
              </a:rPr>
              <a:t>13% </a:t>
            </a:r>
            <a:r>
              <a:rPr lang="en-US" sz="3600" b="1" dirty="0" smtClean="0">
                <a:solidFill>
                  <a:srgbClr val="EA9600"/>
                </a:solidFill>
              </a:rPr>
              <a:t>of the </a:t>
            </a:r>
            <a:r>
              <a:rPr lang="en-US" sz="3600" b="1" dirty="0" smtClean="0">
                <a:solidFill>
                  <a:srgbClr val="EA9600"/>
                </a:solidFill>
              </a:rPr>
              <a:t>US population </a:t>
            </a:r>
          </a:p>
          <a:p>
            <a:r>
              <a:rPr lang="en-US" sz="3600" b="1" dirty="0" smtClean="0">
                <a:solidFill>
                  <a:srgbClr val="EA9600"/>
                </a:solidFill>
              </a:rPr>
              <a:t>is foreign born </a:t>
            </a:r>
            <a:r>
              <a:rPr lang="en-US" sz="3600" b="1" baseline="30000" dirty="0" smtClean="0">
                <a:solidFill>
                  <a:srgbClr val="EA9600"/>
                </a:solidFill>
              </a:rPr>
              <a:t>8</a:t>
            </a:r>
            <a:endParaRPr lang="en-US" sz="3600" b="1" baseline="30000" dirty="0">
              <a:solidFill>
                <a:srgbClr val="EA9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63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31" y="2199360"/>
            <a:ext cx="418782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096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A9600"/>
                </a:solidFill>
              </a:rPr>
              <a:t>11.7 million </a:t>
            </a:r>
            <a:r>
              <a:rPr lang="en-US" sz="3600" b="1" dirty="0" smtClean="0">
                <a:solidFill>
                  <a:srgbClr val="EA9600"/>
                </a:solidFill>
              </a:rPr>
              <a:t>undocumented immigrants </a:t>
            </a:r>
            <a:r>
              <a:rPr lang="en-US" sz="3600" b="1" dirty="0">
                <a:solidFill>
                  <a:srgbClr val="EA9600"/>
                </a:solidFill>
              </a:rPr>
              <a:t>in US </a:t>
            </a:r>
            <a:r>
              <a:rPr lang="en-US" sz="3600" b="1" baseline="30000" dirty="0" smtClean="0">
                <a:solidFill>
                  <a:srgbClr val="EA96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684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>250,000 foreign-born children adopted by US families </a:t>
            </a:r>
            <a:r>
              <a:rPr lang="en-US" sz="4000" baseline="30000" dirty="0" smtClean="0"/>
              <a:t>10</a:t>
            </a:r>
            <a:r>
              <a:rPr lang="en-US" baseline="30000" dirty="0"/>
              <a:t/>
            </a:r>
            <a:br>
              <a:rPr lang="en-US" baseline="30000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362200" cy="400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324599"/>
            <a:ext cx="2175589" cy="76199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US Citizens Holding Passports </a:t>
            </a:r>
            <a:r>
              <a:rPr lang="en-US" sz="4400" baseline="30000" dirty="0" smtClean="0"/>
              <a:t>11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					</a:t>
            </a:r>
            <a:r>
              <a:rPr lang="en-US" sz="4000" b="1" dirty="0" smtClean="0"/>
              <a:t>46%</a:t>
            </a:r>
            <a:r>
              <a:rPr lang="en-US" sz="4000" dirty="0" smtClean="0"/>
              <a:t> </a:t>
            </a:r>
            <a:r>
              <a:rPr lang="en-US" sz="3600" dirty="0"/>
              <a:t>in </a:t>
            </a:r>
            <a:r>
              <a:rPr lang="en-US" sz="3600" dirty="0" smtClean="0"/>
              <a:t>2014</a:t>
            </a:r>
            <a:endParaRPr lang="en-US" sz="3600" baseline="300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2400" b="1" dirty="0" smtClean="0"/>
          </a:p>
          <a:p>
            <a:pPr marL="114300" indent="0">
              <a:buNone/>
            </a:pPr>
            <a:endParaRPr lang="en-US" sz="2400" b="1" dirty="0"/>
          </a:p>
          <a:p>
            <a:pPr marL="114300" indent="0">
              <a:buNone/>
            </a:pPr>
            <a:endParaRPr lang="en-US" sz="2400" b="1" dirty="0" smtClean="0"/>
          </a:p>
          <a:p>
            <a:pPr marL="114300" indent="0">
              <a:buNone/>
            </a:pPr>
            <a:endParaRPr lang="en-US" sz="2400" b="1" dirty="0" smtClean="0"/>
          </a:p>
          <a:p>
            <a:pPr marL="114300" indent="0">
              <a:buNone/>
            </a:pPr>
            <a:endParaRPr lang="en-US" sz="2400" b="1" dirty="0"/>
          </a:p>
          <a:p>
            <a:pPr marL="114300" indent="0">
              <a:buNone/>
            </a:pPr>
            <a:r>
              <a:rPr lang="en-US" sz="4000" b="1" dirty="0" smtClean="0"/>
              <a:t>3% </a:t>
            </a:r>
            <a:r>
              <a:rPr lang="en-US" sz="3600" dirty="0" smtClean="0"/>
              <a:t>in </a:t>
            </a:r>
            <a:r>
              <a:rPr lang="en-US" sz="3600" dirty="0"/>
              <a:t>1989</a:t>
            </a:r>
            <a:r>
              <a:rPr lang="en-US" dirty="0"/>
              <a:t>                   	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95600" y="2286000"/>
            <a:ext cx="2209800" cy="3200400"/>
          </a:xfrm>
          <a:prstGeom prst="straightConnector1">
            <a:avLst/>
          </a:prstGeom>
          <a:ln w="215900">
            <a:solidFill>
              <a:srgbClr val="C00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28800"/>
            <a:ext cx="194259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7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Commerce is on the Move 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200400" cy="308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0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6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WCL JD Students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400800" cy="5372100"/>
          </a:xfrm>
        </p:spPr>
      </p:pic>
    </p:spTree>
    <p:extLst>
      <p:ext uri="{BB962C8B-B14F-4D97-AF65-F5344CB8AC3E}">
        <p14:creationId xmlns:p14="http://schemas.microsoft.com/office/powerpoint/2010/main" val="9830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raphics+Wallpapers+Flag+of+South+Korea+%283%29.png (1200×12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88192"/>
            <a:ext cx="899984" cy="8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anada.png (779×76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42" y="3989323"/>
            <a:ext cx="838185" cy="81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://www.bigcheesebadges.com/images/dominican_republic_dominican_fla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45" y="2344103"/>
            <a:ext cx="817742" cy="81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sacudi-flag.jpg (400×400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77" y="1305180"/>
            <a:ext cx="883053" cy="8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united_kingdom_great_british_union_jack_flag.png (200×20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62" y="1305180"/>
            <a:ext cx="883051" cy="88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maroc.jpg (300×300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50" y="3401078"/>
            <a:ext cx="883051" cy="88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turkey_turkish_flag.png (200×200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54" y="1713961"/>
            <a:ext cx="867296" cy="86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china_flag_button_150.gif (150×150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30" y="5703020"/>
            <a:ext cx="833318" cy="8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9" descr="indonesia-flag-button-2.png (260×262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10" y="5703020"/>
            <a:ext cx="838184" cy="8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ecuador_ecuadorian_flag.png (200×200)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557" y="5708677"/>
            <a:ext cx="833318" cy="8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germany_german_flag.png (200×200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44" y="4807065"/>
            <a:ext cx="833318" cy="8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5" descr="venezuela_venezuelan_flag.png (200×200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75" y="3124937"/>
            <a:ext cx="822006" cy="8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7" descr="egypt_egyptian_flag.png (200×200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30" y="1354914"/>
            <a:ext cx="833319" cy="83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9" descr="kazakhstan_kazakhstani_flag.png (200×200)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29" y="2247657"/>
            <a:ext cx="867296" cy="86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1" descr="france_french_flag.png (200×200)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45" y="4513387"/>
            <a:ext cx="894003" cy="89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3" descr="pakistan_pakistani_flag.png (200×200)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448" y="5703020"/>
            <a:ext cx="894003" cy="89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ustralia_australian_flag.png (200×200)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50" y="1288192"/>
            <a:ext cx="867296" cy="86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85800" y="152400"/>
            <a:ext cx="793351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1L students from 17 countries </a:t>
            </a:r>
            <a:r>
              <a:rPr lang="en-US" sz="4600" spc="-100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12</a:t>
            </a:r>
            <a:endParaRPr lang="en-US" sz="4600" spc="-100" baseline="30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98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51% speak &gt; 44 languages </a:t>
            </a:r>
            <a:r>
              <a:rPr lang="en-US" baseline="30000" dirty="0" smtClean="0"/>
              <a:t>12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257800" cy="471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8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200 1Ls </a:t>
            </a:r>
            <a:r>
              <a:rPr lang="en-US" dirty="0" smtClean="0"/>
              <a:t>Studied and Worked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57 countries </a:t>
            </a:r>
            <a:r>
              <a:rPr lang="en-US" baseline="30000" dirty="0" smtClean="0"/>
              <a:t>12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1"/>
            <a:ext cx="4800600" cy="3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9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WCL Passport Holders </a:t>
            </a:r>
            <a:r>
              <a:rPr lang="en-US" baseline="30000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					</a:t>
            </a:r>
            <a:r>
              <a:rPr lang="en-US" sz="4000" b="1" dirty="0" smtClean="0"/>
              <a:t>96% </a:t>
            </a:r>
            <a:r>
              <a:rPr lang="en-US" sz="4000" dirty="0" smtClean="0"/>
              <a:t>WCL JDs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endParaRPr lang="en-US" sz="2800" b="1" dirty="0" smtClean="0"/>
          </a:p>
          <a:p>
            <a:pPr marL="114300" indent="0">
              <a:buNone/>
            </a:pPr>
            <a:r>
              <a:rPr lang="en-US" sz="4000" b="1" dirty="0"/>
              <a:t>46%</a:t>
            </a:r>
            <a:r>
              <a:rPr lang="en-US" sz="2800" dirty="0"/>
              <a:t> </a:t>
            </a:r>
            <a:r>
              <a:rPr lang="en-US" sz="2800" dirty="0" smtClean="0"/>
              <a:t>US citizens</a:t>
            </a:r>
            <a:endParaRPr lang="en-US" sz="2800" baseline="300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048000" y="2286000"/>
            <a:ext cx="2062976" cy="2971800"/>
          </a:xfrm>
          <a:prstGeom prst="straightConnector1">
            <a:avLst/>
          </a:prstGeom>
          <a:ln w="215900">
            <a:solidFill>
              <a:srgbClr val="C00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19383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2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WCL JD Students </a:t>
            </a:r>
            <a:r>
              <a:rPr lang="en-US" baseline="30000" dirty="0"/>
              <a:t>12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957271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85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29542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Education Abroad Affects Employment </a:t>
            </a:r>
            <a:r>
              <a:rPr lang="en-US" baseline="30000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825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57300"/>
            <a:ext cx="56007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2613629"/>
            <a:ext cx="26670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Global Experience Increases these skills!</a:t>
            </a:r>
            <a:endParaRPr lang="en-US" sz="11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286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International Experience is Valuable in the Workplace</a:t>
            </a:r>
            <a:r>
              <a:rPr lang="en-US" baseline="30000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99 </a:t>
            </a:r>
            <a:r>
              <a:rPr lang="en-US" dirty="0" smtClean="0"/>
              <a:t>Students on Summer Abroad Programs </a:t>
            </a:r>
            <a:r>
              <a:rPr lang="en-US" baseline="30000" dirty="0" smtClean="0"/>
              <a:t>15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2325914" cy="155060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715000"/>
            <a:ext cx="7620000" cy="6858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2043" y="3262299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Chile/Argentina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58857" y="326813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7750" y="6079671"/>
            <a:ext cx="114118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Geneva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06457" y="608550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Hague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53756" y="4945743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Turkey</a:t>
            </a:r>
            <a:endParaRPr lang="en-US" dirty="0"/>
          </a:p>
        </p:txBody>
      </p:sp>
      <p:pic>
        <p:nvPicPr>
          <p:cNvPr id="5122" name="Picture 2" descr="J:\Dean\Study Abroad &amp; International Exchange\Photos\Europe Summer Program\2014\Europe with Lubb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86" y="1684475"/>
            <a:ext cx="2325914" cy="154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J:\Dean\Study Abroad &amp; International Exchange\Photos\Geneva Summer Program 2013\PIOLD Geneva Photos - Marc\PIOLD Geneva 2013 - 0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532476"/>
            <a:ext cx="232591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:\Dean\Study Abroad &amp; International Exchange\Photos\Turkey Summer Program\2014\IMG_0038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78195"/>
            <a:ext cx="2325913" cy="150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J:\Dean\Study Abroad &amp; International Exchange\Photos\Program Photos\Hague Summer Program\IMG_4234_resiz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86" y="4532476"/>
            <a:ext cx="2325914" cy="145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 of Summer </a:t>
            </a:r>
            <a:r>
              <a:rPr lang="en-US" dirty="0" smtClean="0"/>
              <a:t>Externships and Internships </a:t>
            </a:r>
            <a:r>
              <a:rPr lang="en-US" baseline="30000" dirty="0" smtClean="0"/>
              <a:t>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u="sng" dirty="0" smtClean="0">
                <a:solidFill>
                  <a:schemeClr val="accent5"/>
                </a:solidFill>
              </a:rPr>
              <a:t>Externships</a:t>
            </a:r>
          </a:p>
          <a:p>
            <a:pPr lvl="1"/>
            <a:r>
              <a:rPr lang="en-US" dirty="0" smtClean="0"/>
              <a:t>United </a:t>
            </a:r>
            <a:r>
              <a:rPr lang="en-US" dirty="0"/>
              <a:t>Nations, Terrorism Prevention Branch in </a:t>
            </a:r>
            <a:r>
              <a:rPr lang="en-US" sz="2300" b="1" dirty="0"/>
              <a:t>Austria </a:t>
            </a:r>
          </a:p>
          <a:p>
            <a:pPr lvl="1"/>
            <a:r>
              <a:rPr lang="en-US" dirty="0"/>
              <a:t>Human Rights Advocacy Centre in </a:t>
            </a:r>
            <a:r>
              <a:rPr lang="en-US" sz="2300" b="1" dirty="0"/>
              <a:t>Ghana </a:t>
            </a:r>
          </a:p>
          <a:p>
            <a:pPr lvl="1"/>
            <a:r>
              <a:rPr lang="en-US" dirty="0"/>
              <a:t>United Nations, Relief Works Agency in </a:t>
            </a:r>
            <a:r>
              <a:rPr lang="en-US" sz="2300" b="1" dirty="0"/>
              <a:t>Jordan </a:t>
            </a:r>
          </a:p>
          <a:p>
            <a:pPr lvl="1"/>
            <a:r>
              <a:rPr lang="en-US" dirty="0"/>
              <a:t>Permanent Mission of Chile to World Trade Organization in </a:t>
            </a:r>
            <a:r>
              <a:rPr lang="en-US" sz="2300" b="1" dirty="0"/>
              <a:t>Switzerland </a:t>
            </a:r>
          </a:p>
          <a:p>
            <a:pPr lvl="1"/>
            <a:r>
              <a:rPr lang="en-US" dirty="0"/>
              <a:t>International Commission of Jurists in </a:t>
            </a:r>
            <a:r>
              <a:rPr lang="en-US" sz="2300" b="1" dirty="0"/>
              <a:t>Switzerland </a:t>
            </a:r>
          </a:p>
          <a:p>
            <a:pPr lvl="1"/>
            <a:r>
              <a:rPr lang="en-US" dirty="0"/>
              <a:t>Refugee Law Project, Kampala Branch, Legal and Psychosocial Department in </a:t>
            </a:r>
            <a:r>
              <a:rPr lang="en-US" sz="2300" b="1" dirty="0"/>
              <a:t>Uganda </a:t>
            </a:r>
          </a:p>
          <a:p>
            <a:r>
              <a:rPr lang="en-US" sz="2900" b="1" u="sng" dirty="0" smtClean="0">
                <a:solidFill>
                  <a:schemeClr val="accent5"/>
                </a:solidFill>
              </a:rPr>
              <a:t>Internships</a:t>
            </a:r>
          </a:p>
          <a:p>
            <a:pPr lvl="1"/>
            <a:r>
              <a:rPr lang="en-US" dirty="0" smtClean="0"/>
              <a:t>International </a:t>
            </a:r>
            <a:r>
              <a:rPr lang="en-US" dirty="0"/>
              <a:t>Economic Law Firm – San Jose, </a:t>
            </a:r>
            <a:r>
              <a:rPr lang="en-US" sz="2300" b="1" dirty="0"/>
              <a:t>Costa Rica</a:t>
            </a:r>
          </a:p>
          <a:p>
            <a:pPr lvl="1"/>
            <a:r>
              <a:rPr lang="en-US" dirty="0"/>
              <a:t>International Organization for Migration – Geneva, </a:t>
            </a:r>
            <a:r>
              <a:rPr lang="en-US" sz="2300" b="1" dirty="0"/>
              <a:t>Switzerland</a:t>
            </a:r>
          </a:p>
          <a:p>
            <a:pPr lvl="1"/>
            <a:r>
              <a:rPr lang="en-US" dirty="0" err="1"/>
              <a:t>Ciro</a:t>
            </a:r>
            <a:r>
              <a:rPr lang="en-US" dirty="0"/>
              <a:t> </a:t>
            </a:r>
            <a:r>
              <a:rPr lang="en-US" dirty="0" err="1"/>
              <a:t>Colombara</a:t>
            </a:r>
            <a:r>
              <a:rPr lang="en-US" dirty="0"/>
              <a:t> – Santiago, </a:t>
            </a:r>
            <a:r>
              <a:rPr lang="en-US" sz="2300" b="1" dirty="0"/>
              <a:t>Chile</a:t>
            </a:r>
          </a:p>
          <a:p>
            <a:pPr lvl="1"/>
            <a:r>
              <a:rPr lang="en-US" dirty="0"/>
              <a:t>Araya y Cia – Santiago, </a:t>
            </a:r>
            <a:r>
              <a:rPr lang="en-US" sz="2200" b="1" dirty="0"/>
              <a:t>Chile</a:t>
            </a:r>
          </a:p>
          <a:p>
            <a:pPr lvl="1"/>
            <a:r>
              <a:rPr lang="en-US" dirty="0"/>
              <a:t>UN International Criminal Tribunal for the Former Yugoslavia – The Hague, </a:t>
            </a:r>
            <a:r>
              <a:rPr lang="en-US" sz="2200" b="1" dirty="0"/>
              <a:t>Netherlands</a:t>
            </a:r>
          </a:p>
          <a:p>
            <a:pPr lvl="1"/>
            <a:r>
              <a:rPr lang="en-US" dirty="0" err="1"/>
              <a:t>Harago</a:t>
            </a:r>
            <a:r>
              <a:rPr lang="en-US" dirty="0"/>
              <a:t> &amp; Partners Law Offices – Tokyo, </a:t>
            </a:r>
            <a:r>
              <a:rPr lang="en-US" sz="2200" b="1" dirty="0"/>
              <a:t>Japan</a:t>
            </a:r>
          </a:p>
          <a:p>
            <a:pPr lvl="1"/>
            <a:r>
              <a:rPr lang="en-US" dirty="0" err="1"/>
              <a:t>Eluchans</a:t>
            </a:r>
            <a:r>
              <a:rPr lang="en-US" dirty="0"/>
              <a:t> – Santiago, </a:t>
            </a:r>
            <a:r>
              <a:rPr lang="en-US" sz="2200" b="1" dirty="0"/>
              <a:t>Chile</a:t>
            </a:r>
          </a:p>
          <a:p>
            <a:pPr lvl="1"/>
            <a:r>
              <a:rPr lang="en-US" dirty="0" err="1"/>
              <a:t>Rivadeneria</a:t>
            </a:r>
            <a:r>
              <a:rPr lang="en-US" dirty="0"/>
              <a:t>, </a:t>
            </a:r>
            <a:r>
              <a:rPr lang="en-US" dirty="0" err="1"/>
              <a:t>Colombara</a:t>
            </a:r>
            <a:r>
              <a:rPr lang="en-US" dirty="0"/>
              <a:t> y </a:t>
            </a:r>
            <a:r>
              <a:rPr lang="en-US" dirty="0" err="1"/>
              <a:t>Zegers</a:t>
            </a:r>
            <a:r>
              <a:rPr lang="en-US" dirty="0"/>
              <a:t> – Santiago, </a:t>
            </a:r>
            <a:r>
              <a:rPr lang="en-US" sz="2200" b="1" dirty="0"/>
              <a:t>Chile</a:t>
            </a:r>
          </a:p>
          <a:p>
            <a:pPr lvl="1"/>
            <a:r>
              <a:rPr lang="en-US" dirty="0"/>
              <a:t>Chilean Mission to the WTO and WIPO – Geneva, </a:t>
            </a:r>
            <a:r>
              <a:rPr lang="en-US" sz="2200" b="1" dirty="0"/>
              <a:t>Switzerland</a:t>
            </a:r>
          </a:p>
          <a:p>
            <a:pPr lvl="1"/>
            <a:r>
              <a:rPr lang="en-US" dirty="0" err="1"/>
              <a:t>Yoruker</a:t>
            </a:r>
            <a:r>
              <a:rPr lang="en-US" dirty="0"/>
              <a:t> Law Firm – </a:t>
            </a:r>
            <a:r>
              <a:rPr lang="en-US" sz="2200" b="1" dirty="0"/>
              <a:t>Turkey</a:t>
            </a:r>
          </a:p>
          <a:p>
            <a:pPr lvl="1"/>
            <a:r>
              <a:rPr lang="en-US" dirty="0" err="1"/>
              <a:t>Cerrahoglu</a:t>
            </a:r>
            <a:r>
              <a:rPr lang="en-US" dirty="0"/>
              <a:t> Law Firm – </a:t>
            </a:r>
            <a:r>
              <a:rPr lang="en-US" sz="2200" b="1" dirty="0"/>
              <a:t>Turkey</a:t>
            </a:r>
          </a:p>
          <a:p>
            <a:pPr lvl="1"/>
            <a:r>
              <a:rPr lang="en-US" dirty="0"/>
              <a:t>ELIG Law Firm – </a:t>
            </a:r>
            <a:r>
              <a:rPr lang="en-US" sz="2200" b="1" dirty="0"/>
              <a:t>Turkey</a:t>
            </a:r>
          </a:p>
          <a:p>
            <a:pPr lvl="1"/>
            <a:r>
              <a:rPr lang="en-US" dirty="0"/>
              <a:t>Law Firm of </a:t>
            </a:r>
            <a:r>
              <a:rPr lang="en-US" dirty="0" err="1"/>
              <a:t>Serap</a:t>
            </a:r>
            <a:r>
              <a:rPr lang="en-US" dirty="0"/>
              <a:t> </a:t>
            </a:r>
            <a:r>
              <a:rPr lang="en-US" dirty="0" err="1"/>
              <a:t>Zuvin</a:t>
            </a:r>
            <a:r>
              <a:rPr lang="en-US" dirty="0"/>
              <a:t> - </a:t>
            </a:r>
            <a:r>
              <a:rPr lang="en-US" sz="2200" b="1" dirty="0"/>
              <a:t>Turkey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Global 500 Companies Shift </a:t>
            </a:r>
            <a:r>
              <a:rPr lang="en-US" baseline="30000" dirty="0" smtClean="0"/>
              <a:t>1</a:t>
            </a:r>
            <a:r>
              <a:rPr lang="en-US" baseline="30000" dirty="0"/>
              <a:t/>
            </a:r>
            <a:br>
              <a:rPr lang="en-US" baseline="30000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314537"/>
              </p:ext>
            </p:extLst>
          </p:nvPr>
        </p:nvGraphicFramePr>
        <p:xfrm>
          <a:off x="457200" y="1143000"/>
          <a:ext cx="7620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5105400"/>
            <a:ext cx="746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balance of commercial power is shifting.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last 13 years, the US has had more companies fall out the list of the top 500 global companies than any other country.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</a:t>
            </a:r>
            <a:r>
              <a:rPr lang="en-US" dirty="0"/>
              <a:t>this same timeframe, China has gone from having just 12 companies on the list, to having 95.</a:t>
            </a:r>
          </a:p>
        </p:txBody>
      </p:sp>
    </p:spTree>
    <p:extLst>
      <p:ext uri="{BB962C8B-B14F-4D97-AF65-F5344CB8AC3E}">
        <p14:creationId xmlns:p14="http://schemas.microsoft.com/office/powerpoint/2010/main" val="10533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Semester Abroad Students</a:t>
            </a:r>
            <a:br>
              <a:rPr lang="en-US" dirty="0"/>
            </a:br>
            <a:r>
              <a:rPr lang="en-US" dirty="0"/>
              <a:t>Fall 2014 </a:t>
            </a:r>
            <a:r>
              <a:rPr lang="en-US" baseline="30000" dirty="0" smtClean="0"/>
              <a:t>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b="1" dirty="0" smtClean="0">
              <a:solidFill>
                <a:schemeClr val="accent5"/>
              </a:solidFill>
              <a:latin typeface="Bodoni MT Black" panose="02070A03080606020203" pitchFamily="18" charset="0"/>
            </a:endParaRPr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2209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  <a:latin typeface="Bodoni MT Black" panose="02070A03080606020203" pitchFamily="18" charset="0"/>
              </a:rPr>
              <a:t>Hong Kong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853" y="5257800"/>
            <a:ext cx="3295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/>
                </a:solidFill>
                <a:latin typeface="Bodoni MT Black" panose="02070A03080606020203" pitchFamily="18" charset="0"/>
              </a:rPr>
              <a:t>Hamburg</a:t>
            </a:r>
            <a:endParaRPr lang="en-US" sz="4800" b="1" dirty="0">
              <a:solidFill>
                <a:schemeClr val="accent3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693" y="2456022"/>
            <a:ext cx="1784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Bodoni MT Black" panose="02070A03080606020203" pitchFamily="18" charset="0"/>
              </a:rPr>
              <a:t>Seoul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343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Bodoni MT Black" panose="02070A03080606020203" pitchFamily="18" charset="0"/>
              </a:rPr>
              <a:t>Bogotá</a:t>
            </a:r>
            <a:endParaRPr lang="en-US" sz="3200" b="1" dirty="0">
              <a:solidFill>
                <a:schemeClr val="accent6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6137" y="37089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  <a:latin typeface="Bodoni MT Black" panose="02070A03080606020203" pitchFamily="18" charset="0"/>
              </a:rPr>
              <a:t>Istanbul</a:t>
            </a:r>
            <a:endParaRPr lang="en-US" sz="3200" dirty="0">
              <a:solidFill>
                <a:schemeClr val="accent5"/>
              </a:solidFill>
              <a:latin typeface="Bodoni MT Black" panose="02070A030806060202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101533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Bodoni MT Black" panose="02070A03080606020203" pitchFamily="18" charset="0"/>
              </a:rPr>
              <a:t>Hong Kong</a:t>
            </a:r>
            <a:endParaRPr lang="en-US" sz="3200" b="1" dirty="0">
              <a:solidFill>
                <a:schemeClr val="accent1"/>
              </a:solidFill>
              <a:latin typeface="Bodoni MT Black" panose="02070A03080606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3764" y="174813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Bodoni MT Black" panose="02070A03080606020203" pitchFamily="18" charset="0"/>
              </a:rPr>
              <a:t>Hamburg</a:t>
            </a:r>
            <a:endParaRPr lang="en-US" sz="3200" b="1" dirty="0">
              <a:solidFill>
                <a:schemeClr val="accent3"/>
              </a:solidFill>
              <a:latin typeface="Bodoni MT Black" panose="02070A030806060202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9546" y="174813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Bodoni MT Black" panose="02070A03080606020203" pitchFamily="18" charset="0"/>
              </a:rPr>
              <a:t>Ghent</a:t>
            </a:r>
            <a:endParaRPr lang="en-US" sz="3200" b="1" dirty="0">
              <a:solidFill>
                <a:schemeClr val="tx2"/>
              </a:solidFill>
              <a:latin typeface="Bodoni MT Black" panose="02070A030806060202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2134" y="463578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/>
                </a:solidFill>
                <a:latin typeface="Bodoni MT Black" panose="02070A03080606020203" pitchFamily="18" charset="0"/>
              </a:rPr>
              <a:t>London</a:t>
            </a:r>
            <a:endParaRPr lang="en-US" sz="3200" b="1" dirty="0">
              <a:solidFill>
                <a:schemeClr val="accent4"/>
              </a:solidFill>
              <a:latin typeface="Bodoni MT Black" panose="02070A030806060202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3124200"/>
            <a:ext cx="21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Bodoni MT Black" panose="02070A03080606020203" pitchFamily="18" charset="0"/>
              </a:rPr>
              <a:t>Hamburg</a:t>
            </a:r>
            <a:endParaRPr lang="en-US" sz="3200" b="1" dirty="0">
              <a:solidFill>
                <a:schemeClr val="accent3"/>
              </a:solidFill>
              <a:latin typeface="Bodoni MT Black" panose="02070A030806060202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331" y="37586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Bodoni MT Black" panose="02070A03080606020203" pitchFamily="18" charset="0"/>
              </a:rPr>
              <a:t>Hong Kong</a:t>
            </a:r>
            <a:endParaRPr lang="en-US" sz="3200" b="1" dirty="0">
              <a:solidFill>
                <a:schemeClr val="accent1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International JD Dual Degree Students, Fall 2014 </a:t>
            </a:r>
            <a:r>
              <a:rPr lang="en-US" baseline="30000" dirty="0" smtClean="0"/>
              <a:t>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sz="8000" b="1" dirty="0" smtClean="0">
                <a:solidFill>
                  <a:schemeClr val="accent4"/>
                </a:solidFill>
              </a:rPr>
              <a:t>24</a:t>
            </a:r>
            <a:endParaRPr lang="en-US" sz="8000" b="1" dirty="0">
              <a:solidFill>
                <a:schemeClr val="accent4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02899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20383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409" y="1600200"/>
            <a:ext cx="1733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02101"/>
            <a:ext cx="219075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7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WCL is prepared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u="sng" dirty="0" smtClean="0">
                <a:solidFill>
                  <a:schemeClr val="accent6"/>
                </a:solidFill>
                <a:latin typeface="Bodoni" pitchFamily="18" charset="0"/>
              </a:rPr>
              <a:t>RANKINGS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sz="4800" b="1" dirty="0" smtClean="0">
                <a:solidFill>
                  <a:schemeClr val="accent4"/>
                </a:solidFill>
                <a:latin typeface="Bodoni" pitchFamily="18" charset="0"/>
              </a:rPr>
              <a:t>5</a:t>
            </a:r>
            <a:r>
              <a:rPr lang="en-US" sz="4800" b="1" baseline="30000" dirty="0" smtClean="0">
                <a:solidFill>
                  <a:schemeClr val="accent4"/>
                </a:solidFill>
                <a:latin typeface="Bodoni" pitchFamily="18" charset="0"/>
              </a:rPr>
              <a:t>th</a:t>
            </a:r>
            <a:r>
              <a:rPr lang="en-US" dirty="0" smtClean="0"/>
              <a:t> </a:t>
            </a:r>
            <a:r>
              <a:rPr lang="en-US" sz="2800" b="1" dirty="0" smtClean="0">
                <a:solidFill>
                  <a:schemeClr val="accent6"/>
                </a:solidFill>
                <a:latin typeface="Bodoni" pitchFamily="18" charset="0"/>
              </a:rPr>
              <a:t>for </a:t>
            </a:r>
            <a:r>
              <a:rPr lang="en-US" sz="2800" b="1" dirty="0" smtClean="0">
                <a:solidFill>
                  <a:schemeClr val="tx2"/>
                </a:solidFill>
                <a:latin typeface="Bodoni" pitchFamily="18" charset="0"/>
              </a:rPr>
              <a:t>International </a:t>
            </a:r>
            <a:r>
              <a:rPr lang="en-US" sz="2800" b="1" dirty="0" smtClean="0">
                <a:solidFill>
                  <a:schemeClr val="tx2"/>
                </a:solidFill>
                <a:latin typeface="Bodoni" pitchFamily="18" charset="0"/>
              </a:rPr>
              <a:t>Law </a:t>
            </a:r>
            <a:r>
              <a:rPr lang="en-US" sz="2800" b="1" baseline="30000" dirty="0" smtClean="0">
                <a:solidFill>
                  <a:schemeClr val="tx2"/>
                </a:solidFill>
                <a:latin typeface="Bodoni" pitchFamily="18" charset="0"/>
              </a:rPr>
              <a:t>16</a:t>
            </a:r>
            <a:endParaRPr lang="en-US" sz="2800" b="1" baseline="30000" dirty="0" smtClean="0">
              <a:solidFill>
                <a:schemeClr val="tx2"/>
              </a:solidFill>
              <a:latin typeface="Bodoni" pitchFamily="18" charset="0"/>
            </a:endParaRPr>
          </a:p>
          <a:p>
            <a:endParaRPr lang="en-US" dirty="0"/>
          </a:p>
          <a:p>
            <a:r>
              <a:rPr lang="en-US" sz="4800" b="1" dirty="0" smtClean="0">
                <a:solidFill>
                  <a:schemeClr val="accent4"/>
                </a:solidFill>
                <a:latin typeface="Bodoni" pitchFamily="18" charset="0"/>
              </a:rPr>
              <a:t>Top 100 </a:t>
            </a:r>
            <a:r>
              <a:rPr lang="en-US" sz="2800" b="1" dirty="0" smtClean="0">
                <a:solidFill>
                  <a:schemeClr val="accent6"/>
                </a:solidFill>
                <a:latin typeface="Bodoni" pitchFamily="18" charset="0"/>
              </a:rPr>
              <a:t>law schools </a:t>
            </a:r>
            <a:r>
              <a:rPr lang="en-US" sz="2800" b="1" dirty="0" smtClean="0">
                <a:solidFill>
                  <a:schemeClr val="tx2"/>
                </a:solidFill>
                <a:latin typeface="Bodoni" pitchFamily="18" charset="0"/>
              </a:rPr>
              <a:t>In </a:t>
            </a:r>
            <a:r>
              <a:rPr lang="en-US" sz="2800" b="1" dirty="0">
                <a:solidFill>
                  <a:schemeClr val="tx2"/>
                </a:solidFill>
                <a:latin typeface="Bodoni" pitchFamily="18" charset="0"/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  <a:latin typeface="Bodoni" pitchFamily="18" charset="0"/>
              </a:rPr>
              <a:t>he </a:t>
            </a:r>
            <a:r>
              <a:rPr lang="en-US" sz="2800" b="1" dirty="0" smtClean="0">
                <a:solidFill>
                  <a:schemeClr val="tx2"/>
                </a:solidFill>
                <a:latin typeface="Bodoni" pitchFamily="18" charset="0"/>
              </a:rPr>
              <a:t>World </a:t>
            </a:r>
            <a:r>
              <a:rPr lang="en-US" sz="2800" b="1" baseline="30000" dirty="0" smtClean="0">
                <a:solidFill>
                  <a:schemeClr val="tx2"/>
                </a:solidFill>
                <a:latin typeface="Bodoni" pitchFamily="18" charset="0"/>
              </a:rPr>
              <a:t>17</a:t>
            </a:r>
            <a:endParaRPr lang="en-US" sz="2800" b="1" baseline="30000" dirty="0" smtClean="0">
              <a:solidFill>
                <a:schemeClr val="tx2"/>
              </a:solidFill>
              <a:latin typeface="Bodoni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1500" lvl="0" indent="-457200">
              <a:buFont typeface="+mj-lt"/>
              <a:buAutoNum type="arabicPeriod"/>
            </a:pPr>
            <a:r>
              <a:rPr lang="en-US" dirty="0"/>
              <a:t>International Monetary Fund Forecast Data. Available at </a:t>
            </a:r>
            <a:r>
              <a:rPr lang="en-US" u="sng" dirty="0">
                <a:hlinkClick r:id="rId2"/>
              </a:rPr>
              <a:t>http://www.imf.org/external/data.htm</a:t>
            </a:r>
            <a:r>
              <a:rPr lang="en-US" dirty="0"/>
              <a:t>. GDP as Share of World GDP at PPP By Country (</a:t>
            </a:r>
            <a:r>
              <a:rPr lang="en-US" dirty="0" err="1"/>
              <a:t>Quandl</a:t>
            </a:r>
            <a:r>
              <a:rPr lang="en-US" dirty="0"/>
              <a:t>). Available at </a:t>
            </a:r>
            <a:r>
              <a:rPr lang="en-US" u="sng" dirty="0">
                <a:hlinkClick r:id="rId3"/>
              </a:rPr>
              <a:t>https://www.quandl.com/c/economics/gdp-as-share-of-world-gdp-at-ppp-by-country</a:t>
            </a:r>
            <a:r>
              <a:rPr lang="en-US" dirty="0"/>
              <a:t>. </a:t>
            </a:r>
          </a:p>
          <a:p>
            <a:pPr marL="571500" lvl="0" indent="-457200">
              <a:buFont typeface="+mj-lt"/>
              <a:buAutoNum type="arabicPeriod"/>
            </a:pPr>
            <a:r>
              <a:rPr lang="en-US" i="1" dirty="0"/>
              <a:t>The World in Figures: Countries</a:t>
            </a:r>
            <a:r>
              <a:rPr lang="en-US" dirty="0"/>
              <a:t>. The Economist, November 18, 2013. Available at </a:t>
            </a:r>
            <a:r>
              <a:rPr lang="en-US" u="sng" dirty="0">
                <a:hlinkClick r:id="rId4"/>
              </a:rPr>
              <a:t>http://www.economist.com/node/21589184</a:t>
            </a:r>
            <a:r>
              <a:rPr lang="en-US" dirty="0"/>
              <a:t>. </a:t>
            </a:r>
          </a:p>
          <a:p>
            <a:pPr marL="571500" lvl="0" indent="-457200">
              <a:buFont typeface="+mj-lt"/>
              <a:buAutoNum type="arabicPeriod"/>
            </a:pPr>
            <a:r>
              <a:rPr lang="en-US" dirty="0"/>
              <a:t>Report of the State of the Legal Market (Georgetown Law Center for the Study of the Legal Profession ed., 2013). Available at </a:t>
            </a:r>
            <a:r>
              <a:rPr lang="en-US" u="sng" dirty="0">
                <a:hlinkClick r:id="rId5"/>
              </a:rPr>
              <a:t>http://www.law.georgetown.edu/continuing-legal-education/executive-education/upload/2013-report.pdf</a:t>
            </a:r>
            <a:r>
              <a:rPr lang="en-US" dirty="0"/>
              <a:t>.</a:t>
            </a:r>
          </a:p>
          <a:p>
            <a:pPr marL="571500" lvl="0" indent="-457200">
              <a:buFont typeface="+mj-lt"/>
              <a:buAutoNum type="arabicPeriod"/>
            </a:pPr>
            <a:r>
              <a:rPr lang="en-US" i="1" dirty="0"/>
              <a:t>The Am Law 100</a:t>
            </a:r>
            <a:r>
              <a:rPr lang="en-US" dirty="0"/>
              <a:t>, American Lawyer Magazine, May 2014 at 169.</a:t>
            </a:r>
          </a:p>
          <a:p>
            <a:pPr marL="571500" lvl="0" indent="-457200">
              <a:buFont typeface="+mj-lt"/>
              <a:buAutoNum type="arabicPeriod"/>
            </a:pPr>
            <a:r>
              <a:rPr lang="en-US" dirty="0"/>
              <a:t>After the JD II: Second Results from a National Study of Legal Careers (with R. </a:t>
            </a:r>
            <a:r>
              <a:rPr lang="en-US" dirty="0" err="1"/>
              <a:t>Dinovitzer</a:t>
            </a:r>
            <a:r>
              <a:rPr lang="en-US" dirty="0"/>
              <a:t>, G. </a:t>
            </a:r>
            <a:r>
              <a:rPr lang="en-US" dirty="0" err="1"/>
              <a:t>Plickert</a:t>
            </a:r>
            <a:r>
              <a:rPr lang="en-US" dirty="0"/>
              <a:t>, R. </a:t>
            </a:r>
            <a:r>
              <a:rPr lang="en-US" dirty="0" err="1"/>
              <a:t>Sandefur</a:t>
            </a:r>
            <a:r>
              <a:rPr lang="en-US" dirty="0"/>
              <a:t>, &amp; J. Sterling), American Bar Foundation and The NALP Foundation for Law Career Research and Education (2009)</a:t>
            </a:r>
          </a:p>
          <a:p>
            <a:pPr marL="571500" lvl="0" indent="-457200">
              <a:buFont typeface="+mj-lt"/>
              <a:buAutoNum type="arabicPeriod"/>
            </a:pPr>
            <a:r>
              <a:rPr lang="en-US" dirty="0"/>
              <a:t>Pew Research Hispanic Trends Project, </a:t>
            </a:r>
            <a:r>
              <a:rPr lang="en-US" i="1" dirty="0"/>
              <a:t>Statistical Portrait of the Foreign-Born Population in the United States, 2012</a:t>
            </a:r>
            <a:r>
              <a:rPr lang="en-US" dirty="0"/>
              <a:t>. Available at </a:t>
            </a:r>
            <a:r>
              <a:rPr lang="en-US" u="sng" dirty="0">
                <a:hlinkClick r:id="rId6"/>
              </a:rPr>
              <a:t>http://www.pewhispanic.org/2014/04/29/statistical-portrait-of-the-foreign-born-population-in-the-united-states-2012/#language-spoken-at-home-and-english-speaking-ability-by-age-and-region-of-birth-2012</a:t>
            </a:r>
            <a:r>
              <a:rPr lang="en-US" dirty="0"/>
              <a:t>.</a:t>
            </a:r>
          </a:p>
          <a:p>
            <a:pPr marL="571500" lvl="0" indent="-457200">
              <a:buFont typeface="+mj-lt"/>
              <a:buAutoNum type="arabicPeriod"/>
            </a:pPr>
            <a:r>
              <a:rPr lang="en-US" dirty="0"/>
              <a:t>United States Census Bureau, Census Bureau Reports 21 Percent of Married-Couple Households Have at Least One Foreign-Born Spouse. Release Number: CB13-157 (2013). Available at </a:t>
            </a:r>
            <a:r>
              <a:rPr lang="en-US" u="sng" dirty="0">
                <a:hlinkClick r:id="rId7"/>
              </a:rPr>
              <a:t>https://www.census.gov/newsroom/press-releases/2013/cb13-157.html</a:t>
            </a:r>
            <a:r>
              <a:rPr lang="en-US" dirty="0"/>
              <a:t>. </a:t>
            </a:r>
          </a:p>
          <a:p>
            <a:pPr marL="571500" lvl="0" indent="-457200">
              <a:buFont typeface="+mj-lt"/>
              <a:buAutoNum type="arabicPeriod"/>
            </a:pPr>
            <a:r>
              <a:rPr lang="en-US" dirty="0"/>
              <a:t>United States Census Bureau, </a:t>
            </a:r>
            <a:r>
              <a:rPr lang="en-US" i="1" dirty="0"/>
              <a:t>Population by Sex, Age, Nativity, and U.S. Citizenship Status: 2012</a:t>
            </a:r>
            <a:r>
              <a:rPr lang="en-US" dirty="0"/>
              <a:t>. Available at </a:t>
            </a:r>
            <a:r>
              <a:rPr lang="en-US" u="sng" dirty="0">
                <a:hlinkClick r:id="rId8"/>
              </a:rPr>
              <a:t>http://www.census.gov/population/foreign/files/cps2012/2012T1.pdf</a:t>
            </a:r>
            <a:r>
              <a:rPr lang="en-US" dirty="0"/>
              <a:t>.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71500" lvl="0" indent="-457200">
              <a:buFont typeface="+mj-lt"/>
              <a:buAutoNum type="arabicPeriod" startAt="9"/>
            </a:pPr>
            <a:r>
              <a:rPr lang="en-US" dirty="0" smtClean="0"/>
              <a:t>Pew </a:t>
            </a:r>
            <a:r>
              <a:rPr lang="en-US" dirty="0"/>
              <a:t>Research Hispanic Trends Project, </a:t>
            </a:r>
            <a:r>
              <a:rPr lang="en-US" i="1" dirty="0"/>
              <a:t>Estimates of the U.S. Unauthorized Immigrant Population, 1990-2012</a:t>
            </a:r>
            <a:r>
              <a:rPr lang="en-US" dirty="0"/>
              <a:t>. Available at </a:t>
            </a:r>
            <a:r>
              <a:rPr lang="en-US" u="sng" dirty="0">
                <a:hlinkClick r:id="rId2"/>
              </a:rPr>
              <a:t>http://www.pewhispanic.org/2013/09/23/population-decline-of-unauthorized-immigrants-stalls-may-have-reversed/ph-unauthorized-immigrants-1-01/</a:t>
            </a:r>
            <a:r>
              <a:rPr lang="en-US" dirty="0"/>
              <a:t>.</a:t>
            </a:r>
          </a:p>
          <a:p>
            <a:pPr marL="571500" lvl="0" indent="-457200">
              <a:buFont typeface="+mj-lt"/>
              <a:buAutoNum type="arabicPeriod" startAt="9"/>
            </a:pPr>
            <a:r>
              <a:rPr lang="en-US" dirty="0"/>
              <a:t>U.S. Department of State, Bureau of Consular Affairs. </a:t>
            </a:r>
            <a:r>
              <a:rPr lang="en-US" i="1" dirty="0" err="1"/>
              <a:t>Intercountry</a:t>
            </a:r>
            <a:r>
              <a:rPr lang="en-US" i="1" dirty="0"/>
              <a:t> Adoption Statistics</a:t>
            </a:r>
            <a:r>
              <a:rPr lang="en-US" dirty="0"/>
              <a:t>. Available at </a:t>
            </a:r>
            <a:r>
              <a:rPr lang="en-US" u="sng" dirty="0">
                <a:hlinkClick r:id="rId3"/>
              </a:rPr>
              <a:t>http://travel.state.gov/content/adoptionsabroad/en/about-us/statistics.html</a:t>
            </a:r>
            <a:r>
              <a:rPr lang="en-US" dirty="0"/>
              <a:t>.</a:t>
            </a:r>
          </a:p>
          <a:p>
            <a:pPr marL="571500" lvl="0" indent="-457200">
              <a:buFont typeface="+mj-lt"/>
              <a:buAutoNum type="arabicPeriod" startAt="9"/>
            </a:pPr>
            <a:r>
              <a:rPr lang="en-US" dirty="0"/>
              <a:t> U.S. Department of State, Bureau of Consular Affairs. </a:t>
            </a:r>
            <a:r>
              <a:rPr lang="en-US" i="1" dirty="0"/>
              <a:t>Passports Statistics</a:t>
            </a:r>
            <a:r>
              <a:rPr lang="en-US" dirty="0"/>
              <a:t>. Available at </a:t>
            </a:r>
            <a:r>
              <a:rPr lang="en-US" u="sng" dirty="0">
                <a:hlinkClick r:id="rId4"/>
              </a:rPr>
              <a:t>http://travel.state.gov/content/passports/english/passports/statistics.html</a:t>
            </a:r>
            <a:r>
              <a:rPr lang="en-US" dirty="0"/>
              <a:t>. Matt Stabile, </a:t>
            </a:r>
            <a:r>
              <a:rPr lang="en-US" i="1" dirty="0"/>
              <a:t>How Many Americans Have a Passport?</a:t>
            </a:r>
            <a:r>
              <a:rPr lang="en-US" dirty="0"/>
              <a:t> The </a:t>
            </a:r>
            <a:r>
              <a:rPr lang="en-US" dirty="0" err="1"/>
              <a:t>Expeditioner</a:t>
            </a:r>
            <a:r>
              <a:rPr lang="en-US" dirty="0"/>
              <a:t>. Available at </a:t>
            </a:r>
            <a:r>
              <a:rPr lang="en-US" u="sng" dirty="0">
                <a:hlinkClick r:id="rId5"/>
              </a:rPr>
              <a:t>http://www.theexpeditioner.com/2010/02/17/how-many-americans-have-a-passport-2/</a:t>
            </a:r>
            <a:r>
              <a:rPr lang="en-US" dirty="0"/>
              <a:t>. </a:t>
            </a:r>
          </a:p>
          <a:p>
            <a:pPr marL="571500" lvl="0" indent="-457200">
              <a:buFont typeface="+mj-lt"/>
              <a:buAutoNum type="arabicPeriod" startAt="9"/>
            </a:pPr>
            <a:r>
              <a:rPr lang="en-US" dirty="0"/>
              <a:t>WCL Admissions Data (2014).</a:t>
            </a:r>
          </a:p>
          <a:p>
            <a:pPr marL="571500" lvl="0" indent="-457200">
              <a:buFont typeface="+mj-lt"/>
              <a:buAutoNum type="arabicPeriod" startAt="9"/>
            </a:pPr>
            <a:r>
              <a:rPr lang="en-US" dirty="0"/>
              <a:t>WCL Office of Global Opportunities, Global Opportunities JD Student Survey (2014).</a:t>
            </a:r>
          </a:p>
          <a:p>
            <a:pPr marL="571500" lvl="0" indent="-457200">
              <a:buFont typeface="+mj-lt"/>
              <a:buAutoNum type="arabicPeriod" startAt="9"/>
            </a:pPr>
            <a:r>
              <a:rPr lang="en-US" i="1" dirty="0"/>
              <a:t>The Erasmus Impact Study. Effects of mobility on the skills and employability of students and the </a:t>
            </a:r>
            <a:r>
              <a:rPr lang="en-US" i="1" dirty="0" err="1"/>
              <a:t>internationalisation</a:t>
            </a:r>
            <a:r>
              <a:rPr lang="en-US" i="1" dirty="0"/>
              <a:t> of higher education institutions</a:t>
            </a:r>
            <a:r>
              <a:rPr lang="en-US" dirty="0"/>
              <a:t> (September, 2014), available at </a:t>
            </a:r>
            <a:r>
              <a:rPr lang="en-US" u="sng" dirty="0">
                <a:hlinkClick r:id="rId6"/>
              </a:rPr>
              <a:t>http://ec.europa.eu/education/library/study/2014/erasmus-impact_en.pdf</a:t>
            </a:r>
            <a:r>
              <a:rPr lang="en-US" dirty="0"/>
              <a:t>. </a:t>
            </a:r>
          </a:p>
          <a:p>
            <a:pPr marL="571500" lvl="0" indent="-457200">
              <a:buFont typeface="+mj-lt"/>
              <a:buAutoNum type="arabicPeriod" startAt="9"/>
            </a:pPr>
            <a:r>
              <a:rPr lang="en-US" dirty="0"/>
              <a:t>WCL Office of Global Opportunities Data (2014).</a:t>
            </a:r>
          </a:p>
          <a:p>
            <a:pPr marL="571500" lvl="0" indent="-457200">
              <a:buFont typeface="+mj-lt"/>
              <a:buAutoNum type="arabicPeriod" startAt="9"/>
            </a:pPr>
            <a:r>
              <a:rPr lang="en-US" dirty="0"/>
              <a:t>2014 Best Law Schools – International Law, US News and World Report, available at </a:t>
            </a:r>
            <a:r>
              <a:rPr lang="en-US" u="sng" dirty="0">
                <a:hlinkClick r:id="rId7"/>
              </a:rPr>
              <a:t>http://grad-schools.usnews.rankingsandreviews.com/best-graduate-schools/top-law-schools/international-law-rankings?int=991208</a:t>
            </a:r>
            <a:r>
              <a:rPr lang="en-US" dirty="0"/>
              <a:t>. </a:t>
            </a:r>
          </a:p>
          <a:p>
            <a:pPr marL="571500" lvl="0" indent="-457200">
              <a:buFont typeface="+mj-lt"/>
              <a:buAutoNum type="arabicPeriod" startAt="9"/>
            </a:pPr>
            <a:r>
              <a:rPr lang="en-US" dirty="0"/>
              <a:t>QS World University Rankings by Subject 2014 – Law, QS World University Rankings, </a:t>
            </a:r>
            <a:r>
              <a:rPr lang="en-US" u="sng" dirty="0">
                <a:hlinkClick r:id="rId8"/>
              </a:rPr>
              <a:t>http://www.topuniversities.com/subject-rankings</a:t>
            </a:r>
            <a:r>
              <a:rPr lang="en-US" dirty="0"/>
              <a:t> (follow Law hyperlink under Social Sciences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World </a:t>
            </a:r>
            <a:r>
              <a:rPr lang="en-US" sz="4400" dirty="0"/>
              <a:t>Gross Domestic Product Projections </a:t>
            </a:r>
            <a:r>
              <a:rPr lang="en-US" sz="4400" baseline="30000" dirty="0" smtClean="0"/>
              <a:t>1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58582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97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620000" cy="4800600"/>
          </a:xfrm>
        </p:spPr>
        <p:txBody>
          <a:bodyPr>
            <a:noAutofit/>
          </a:bodyPr>
          <a:lstStyle/>
          <a:p>
            <a:pPr marL="571500" indent="-571500"/>
            <a:r>
              <a:rPr lang="en-US" sz="3200" dirty="0" smtClean="0">
                <a:effectLst/>
              </a:rPr>
              <a:t>We see a similar shift when we consider world GDP. </a:t>
            </a:r>
            <a:endParaRPr lang="en-US" sz="3200" dirty="0" smtClean="0">
              <a:effectLst/>
            </a:endParaRPr>
          </a:p>
          <a:p>
            <a:pPr marL="571500" indent="-571500"/>
            <a:r>
              <a:rPr lang="en-US" sz="3200" dirty="0" smtClean="0">
                <a:effectLst/>
              </a:rPr>
              <a:t>During </a:t>
            </a:r>
            <a:r>
              <a:rPr lang="en-US" sz="3200" dirty="0" smtClean="0">
                <a:effectLst/>
              </a:rPr>
              <a:t>the professional lifetime of our graduates, most of whom will reach retirement age around 2050, they will likely experience a reduction in the economic might of the US and Europe and an increase in the economic strength of Africa and especially Asia.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World </a:t>
            </a:r>
            <a:r>
              <a:rPr lang="en-US" sz="4400" dirty="0"/>
              <a:t>Gross Domestic Product Projections </a:t>
            </a:r>
            <a:r>
              <a:rPr lang="en-US" sz="4400" baseline="30000" dirty="0" smtClean="0"/>
              <a:t>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4564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GDP Growth in 2014 </a:t>
            </a:r>
            <a:r>
              <a:rPr lang="en-US" baseline="30000" dirty="0" smtClean="0"/>
              <a:t>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315200" cy="511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4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675E47"/>
                </a:solidFill>
              </a:rPr>
              <a:t>The Domestic Legal Market is Becoming Increasingly </a:t>
            </a:r>
            <a:r>
              <a:rPr lang="en-US" sz="4000" dirty="0" smtClean="0">
                <a:solidFill>
                  <a:srgbClr val="675E47"/>
                </a:solidFill>
              </a:rPr>
              <a:t>Global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3551095" cy="348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5180986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92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96 US law firms were part of cross-border mergers in 2012 </a:t>
            </a:r>
            <a:r>
              <a:rPr lang="en-US" sz="3600" baseline="30000" dirty="0" smtClean="0"/>
              <a:t>3</a:t>
            </a:r>
            <a:endParaRPr 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>56 US law firms opened offices outside the US in 2012 </a:t>
            </a:r>
            <a:r>
              <a:rPr lang="en-US" sz="4000" baseline="30000" dirty="0" smtClean="0"/>
              <a:t>3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43462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19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1401</Words>
  <Application>Microsoft Office PowerPoint</Application>
  <PresentationFormat>On-screen Show (4:3)</PresentationFormat>
  <Paragraphs>202</Paragraphs>
  <Slides>34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Adjacency</vt:lpstr>
      <vt:lpstr>Globalization and the Transformation of Legal Practice: Implications for JD Legal Education</vt:lpstr>
      <vt:lpstr>Commerce is on the Move </vt:lpstr>
      <vt:lpstr> Global 500 Companies Shift 1 </vt:lpstr>
      <vt:lpstr>World Gross Domestic Product Projections 1</vt:lpstr>
      <vt:lpstr>World Gross Domestic Product Projections 1</vt:lpstr>
      <vt:lpstr>World GDP Growth in 2014 2</vt:lpstr>
      <vt:lpstr>The Domestic Legal Market is Becoming Increasingly Global</vt:lpstr>
      <vt:lpstr>96 US law firms were part of cross-border mergers in 2012 3</vt:lpstr>
      <vt:lpstr> 56 US law firms opened offices outside the US in 2012 3 </vt:lpstr>
      <vt:lpstr> Of the 2014 Am Law 100, 91 firms have offices overseas 4 </vt:lpstr>
      <vt:lpstr>Work Activity of Early Career Lawyers: 2007 5</vt:lpstr>
      <vt:lpstr>Work Activity of Early Career Lawyers: 2007 5</vt:lpstr>
      <vt:lpstr>Work Activity of Early Career Lawyers: 2007 5</vt:lpstr>
      <vt:lpstr>Demographic Changes Make Local Global</vt:lpstr>
      <vt:lpstr>The 20% 6, 7 </vt:lpstr>
      <vt:lpstr>PowerPoint Presentation</vt:lpstr>
      <vt:lpstr> </vt:lpstr>
      <vt:lpstr> 250,000 foreign-born children adopted by US families 10  </vt:lpstr>
      <vt:lpstr>US Citizens Holding Passports 11</vt:lpstr>
      <vt:lpstr>WCL JD Students</vt:lpstr>
      <vt:lpstr>PowerPoint Presentation</vt:lpstr>
      <vt:lpstr>51% speak &gt; 44 languages 12</vt:lpstr>
      <vt:lpstr>200 1Ls Studied and Worked  in 57 countries 12</vt:lpstr>
      <vt:lpstr>WCL Passport Holders 13</vt:lpstr>
      <vt:lpstr>WCL JD Students 12</vt:lpstr>
      <vt:lpstr> </vt:lpstr>
      <vt:lpstr> </vt:lpstr>
      <vt:lpstr>99 Students on Summer Abroad Programs 15</vt:lpstr>
      <vt:lpstr>Examples of Summer Externships and Internships 15</vt:lpstr>
      <vt:lpstr>Semester Abroad Students Fall 2014 15</vt:lpstr>
      <vt:lpstr>International JD Dual Degree Students, Fall 2014 15</vt:lpstr>
      <vt:lpstr>WCL is prepared for the future</vt:lpstr>
      <vt:lpstr>References</vt:lpstr>
      <vt:lpstr>References</vt:lpstr>
    </vt:vector>
  </TitlesOfParts>
  <Company>Washington College of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and Developing</dc:title>
  <dc:creator>tkaiser</dc:creator>
  <cp:lastModifiedBy>Rachel Gordon</cp:lastModifiedBy>
  <cp:revision>155</cp:revision>
  <cp:lastPrinted>2014-11-05T16:45:45Z</cp:lastPrinted>
  <dcterms:created xsi:type="dcterms:W3CDTF">2014-05-19T00:46:51Z</dcterms:created>
  <dcterms:modified xsi:type="dcterms:W3CDTF">2014-11-05T19:15:52Z</dcterms:modified>
</cp:coreProperties>
</file>