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quickStyle2.xml" ContentType="application/vnd.openxmlformats-officedocument.drawingml.diagramStyle+xml"/>
  <Override PartName="/ppt/diagrams/quickStyle3.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Default Extension="tiff" ContentType="image/tiff"/>
  <Override PartName="/ppt/diagrams/layout2.xml" ContentType="application/vnd.openxmlformats-officedocument.drawingml.diagramLayout+xml"/>
  <Override PartName="/ppt/notesSlides/notesSlide8.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handoutMasterIdLst>
    <p:handoutMasterId r:id="rId14"/>
  </p:handoutMasterIdLst>
  <p:sldIdLst>
    <p:sldId id="256" r:id="rId2"/>
    <p:sldId id="257" r:id="rId3"/>
    <p:sldId id="267" r:id="rId4"/>
    <p:sldId id="262" r:id="rId5"/>
    <p:sldId id="258" r:id="rId6"/>
    <p:sldId id="259" r:id="rId7"/>
    <p:sldId id="260" r:id="rId8"/>
    <p:sldId id="261" r:id="rId9"/>
    <p:sldId id="263" r:id="rId10"/>
    <p:sldId id="266" r:id="rId11"/>
    <p:sldId id="265" r:id="rId1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B498A"/>
    <a:srgbClr val="EAEEA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3" d="100"/>
          <a:sy n="73" d="100"/>
        </p:scale>
        <p:origin x="-1074" y="-7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51776D-CBA6-4ACD-B7A1-209842ECC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7D1ACC-26ED-4450-9CB5-0940A6536D93}">
      <dgm:prSet/>
      <dgm:spPr>
        <a:solidFill>
          <a:srgbClr val="1B498A"/>
        </a:solidFill>
      </dgm:spPr>
      <dgm:t>
        <a:bodyPr/>
        <a:lstStyle/>
        <a:p>
          <a:pPr rtl="0"/>
          <a:r>
            <a:rPr lang="en-US" dirty="0" smtClean="0">
              <a:latin typeface="Arial" pitchFamily="34" charset="0"/>
              <a:cs typeface="Arial" pitchFamily="34" charset="0"/>
            </a:rPr>
            <a:t>Expenses</a:t>
          </a:r>
          <a:endParaRPr lang="en-US" dirty="0">
            <a:latin typeface="Arial" pitchFamily="34" charset="0"/>
            <a:cs typeface="Arial" pitchFamily="34" charset="0"/>
          </a:endParaRPr>
        </a:p>
      </dgm:t>
    </dgm:pt>
    <dgm:pt modelId="{AA535801-4A06-4F42-913A-FEECEB2BA97B}" type="parTrans" cxnId="{719CF556-4CB2-4EF8-8B2E-A5B2CBD63DE5}">
      <dgm:prSet/>
      <dgm:spPr/>
      <dgm:t>
        <a:bodyPr/>
        <a:lstStyle/>
        <a:p>
          <a:endParaRPr lang="en-US"/>
        </a:p>
      </dgm:t>
    </dgm:pt>
    <dgm:pt modelId="{06CBD607-1232-44D2-A566-C075BCB924D8}" type="sibTrans" cxnId="{719CF556-4CB2-4EF8-8B2E-A5B2CBD63DE5}">
      <dgm:prSet/>
      <dgm:spPr/>
      <dgm:t>
        <a:bodyPr/>
        <a:lstStyle/>
        <a:p>
          <a:endParaRPr lang="en-US"/>
        </a:p>
      </dgm:t>
    </dgm:pt>
    <dgm:pt modelId="{C13230E2-1F97-4131-B44C-28E72D13A84B}">
      <dgm:prSet/>
      <dgm:spPr>
        <a:solidFill>
          <a:srgbClr val="1B498A"/>
        </a:solidFill>
      </dgm:spPr>
      <dgm:t>
        <a:bodyPr/>
        <a:lstStyle/>
        <a:p>
          <a:pPr rtl="0"/>
          <a:r>
            <a:rPr lang="en-US" dirty="0" smtClean="0">
              <a:latin typeface="Arial" pitchFamily="34" charset="0"/>
              <a:cs typeface="Arial" pitchFamily="34" charset="0"/>
            </a:rPr>
            <a:t>Missed opportunities on home campus</a:t>
          </a:r>
          <a:endParaRPr lang="en-US" dirty="0">
            <a:latin typeface="Arial" pitchFamily="34" charset="0"/>
            <a:cs typeface="Arial" pitchFamily="34" charset="0"/>
          </a:endParaRPr>
        </a:p>
      </dgm:t>
    </dgm:pt>
    <dgm:pt modelId="{5ECC1FFD-B551-41E5-AC97-64BD891E86A7}" type="parTrans" cxnId="{9F4FB082-5B7B-443F-9347-AAFBB3C4A5CE}">
      <dgm:prSet/>
      <dgm:spPr/>
      <dgm:t>
        <a:bodyPr/>
        <a:lstStyle/>
        <a:p>
          <a:endParaRPr lang="en-US"/>
        </a:p>
      </dgm:t>
    </dgm:pt>
    <dgm:pt modelId="{1CAFD243-D8B2-420B-A297-888B8A7BA094}" type="sibTrans" cxnId="{9F4FB082-5B7B-443F-9347-AAFBB3C4A5CE}">
      <dgm:prSet/>
      <dgm:spPr/>
      <dgm:t>
        <a:bodyPr/>
        <a:lstStyle/>
        <a:p>
          <a:endParaRPr lang="en-US"/>
        </a:p>
      </dgm:t>
    </dgm:pt>
    <dgm:pt modelId="{607A8C94-63BE-4B76-B72C-8F43DFEBA250}">
      <dgm:prSet/>
      <dgm:spPr>
        <a:solidFill>
          <a:srgbClr val="1B498A"/>
        </a:solidFill>
      </dgm:spPr>
      <dgm:t>
        <a:bodyPr/>
        <a:lstStyle/>
        <a:p>
          <a:pPr rtl="0"/>
          <a:r>
            <a:rPr lang="en-US" dirty="0" smtClean="0">
              <a:latin typeface="Arial" pitchFamily="34" charset="0"/>
              <a:cs typeface="Arial" pitchFamily="34" charset="0"/>
            </a:rPr>
            <a:t>Challenges with logistics, such as housing</a:t>
          </a:r>
          <a:endParaRPr lang="en-US" dirty="0">
            <a:latin typeface="Arial" pitchFamily="34" charset="0"/>
            <a:cs typeface="Arial" pitchFamily="34" charset="0"/>
          </a:endParaRPr>
        </a:p>
      </dgm:t>
    </dgm:pt>
    <dgm:pt modelId="{2CE6C9DF-3448-497B-BE52-5767F736FD38}" type="parTrans" cxnId="{04B9CD29-8FCC-4F19-AFAC-6D79B08336B4}">
      <dgm:prSet/>
      <dgm:spPr/>
      <dgm:t>
        <a:bodyPr/>
        <a:lstStyle/>
        <a:p>
          <a:endParaRPr lang="en-US"/>
        </a:p>
      </dgm:t>
    </dgm:pt>
    <dgm:pt modelId="{425DCB97-14E8-423E-AFFB-E0875A7E30EE}" type="sibTrans" cxnId="{04B9CD29-8FCC-4F19-AFAC-6D79B08336B4}">
      <dgm:prSet/>
      <dgm:spPr/>
      <dgm:t>
        <a:bodyPr/>
        <a:lstStyle/>
        <a:p>
          <a:endParaRPr lang="en-US"/>
        </a:p>
      </dgm:t>
    </dgm:pt>
    <dgm:pt modelId="{D2E3D5C1-8FFD-4979-9B33-17550A2F2E94}">
      <dgm:prSet/>
      <dgm:spPr>
        <a:solidFill>
          <a:srgbClr val="1B498A"/>
        </a:solidFill>
      </dgm:spPr>
      <dgm:t>
        <a:bodyPr/>
        <a:lstStyle/>
        <a:p>
          <a:pPr rtl="0"/>
          <a:r>
            <a:rPr lang="en-US" dirty="0" smtClean="0">
              <a:latin typeface="Arial" pitchFamily="34" charset="0"/>
              <a:cs typeface="Arial" pitchFamily="34" charset="0"/>
            </a:rPr>
            <a:t>Conflicting in-house policies governing the threshold for permitting students to study abroad</a:t>
          </a:r>
          <a:endParaRPr lang="en-US" dirty="0">
            <a:latin typeface="Arial" pitchFamily="34" charset="0"/>
            <a:cs typeface="Arial" pitchFamily="34" charset="0"/>
          </a:endParaRPr>
        </a:p>
      </dgm:t>
    </dgm:pt>
    <dgm:pt modelId="{12B1A488-2713-4610-99DA-79FC7C0BE9B7}" type="parTrans" cxnId="{4A8BA9EC-C19C-4DAD-B7BE-DA63BB1760EA}">
      <dgm:prSet/>
      <dgm:spPr/>
      <dgm:t>
        <a:bodyPr/>
        <a:lstStyle/>
        <a:p>
          <a:endParaRPr lang="en-US"/>
        </a:p>
      </dgm:t>
    </dgm:pt>
    <dgm:pt modelId="{766DFC1A-94E4-496D-9691-5104132356CE}" type="sibTrans" cxnId="{4A8BA9EC-C19C-4DAD-B7BE-DA63BB1760EA}">
      <dgm:prSet/>
      <dgm:spPr/>
      <dgm:t>
        <a:bodyPr/>
        <a:lstStyle/>
        <a:p>
          <a:endParaRPr lang="en-US"/>
        </a:p>
      </dgm:t>
    </dgm:pt>
    <dgm:pt modelId="{1870591C-FD69-4B57-A27A-36036947B9B6}">
      <dgm:prSet/>
      <dgm:spPr>
        <a:solidFill>
          <a:srgbClr val="1B498A"/>
        </a:solidFill>
      </dgm:spPr>
      <dgm:t>
        <a:bodyPr/>
        <a:lstStyle/>
        <a:p>
          <a:pPr rtl="0"/>
          <a:r>
            <a:rPr lang="en-US" dirty="0" smtClean="0">
              <a:latin typeface="Arial" pitchFamily="34" charset="0"/>
              <a:cs typeface="Arial" pitchFamily="34" charset="0"/>
            </a:rPr>
            <a:t>Questioning the intrinsic value of a study abroad experience </a:t>
          </a:r>
          <a:endParaRPr lang="en-US" dirty="0">
            <a:latin typeface="Arial" pitchFamily="34" charset="0"/>
            <a:cs typeface="Arial" pitchFamily="34" charset="0"/>
          </a:endParaRPr>
        </a:p>
      </dgm:t>
    </dgm:pt>
    <dgm:pt modelId="{863B819D-10C7-4D42-9A38-77A22BB50FBC}" type="parTrans" cxnId="{0FB4E519-3938-414F-BB4B-FC1402B5A4CC}">
      <dgm:prSet/>
      <dgm:spPr/>
      <dgm:t>
        <a:bodyPr/>
        <a:lstStyle/>
        <a:p>
          <a:endParaRPr lang="en-US"/>
        </a:p>
      </dgm:t>
    </dgm:pt>
    <dgm:pt modelId="{AF4A337B-F239-4C03-BA65-36FDDA2A1157}" type="sibTrans" cxnId="{0FB4E519-3938-414F-BB4B-FC1402B5A4CC}">
      <dgm:prSet/>
      <dgm:spPr/>
      <dgm:t>
        <a:bodyPr/>
        <a:lstStyle/>
        <a:p>
          <a:endParaRPr lang="en-US"/>
        </a:p>
      </dgm:t>
    </dgm:pt>
    <dgm:pt modelId="{FE76B515-95D8-44C3-85F4-6CA491E556D8}" type="pres">
      <dgm:prSet presAssocID="{6B51776D-CBA6-4ACD-B7A1-209842ECC298}" presName="linear" presStyleCnt="0">
        <dgm:presLayoutVars>
          <dgm:animLvl val="lvl"/>
          <dgm:resizeHandles val="exact"/>
        </dgm:presLayoutVars>
      </dgm:prSet>
      <dgm:spPr/>
      <dgm:t>
        <a:bodyPr/>
        <a:lstStyle/>
        <a:p>
          <a:endParaRPr lang="en-US"/>
        </a:p>
      </dgm:t>
    </dgm:pt>
    <dgm:pt modelId="{8968A536-F49D-435F-998C-3E0606FF2B47}" type="pres">
      <dgm:prSet presAssocID="{8D7D1ACC-26ED-4450-9CB5-0940A6536D93}" presName="parentText" presStyleLbl="node1" presStyleIdx="0" presStyleCnt="5">
        <dgm:presLayoutVars>
          <dgm:chMax val="0"/>
          <dgm:bulletEnabled val="1"/>
        </dgm:presLayoutVars>
      </dgm:prSet>
      <dgm:spPr/>
      <dgm:t>
        <a:bodyPr/>
        <a:lstStyle/>
        <a:p>
          <a:endParaRPr lang="en-US"/>
        </a:p>
      </dgm:t>
    </dgm:pt>
    <dgm:pt modelId="{40AF872F-DD4D-4EA7-96F4-4EB74CA44B68}" type="pres">
      <dgm:prSet presAssocID="{06CBD607-1232-44D2-A566-C075BCB924D8}" presName="spacer" presStyleCnt="0"/>
      <dgm:spPr/>
    </dgm:pt>
    <dgm:pt modelId="{087440BF-CBD1-486D-8486-F95A213B567D}" type="pres">
      <dgm:prSet presAssocID="{C13230E2-1F97-4131-B44C-28E72D13A84B}" presName="parentText" presStyleLbl="node1" presStyleIdx="1" presStyleCnt="5">
        <dgm:presLayoutVars>
          <dgm:chMax val="0"/>
          <dgm:bulletEnabled val="1"/>
        </dgm:presLayoutVars>
      </dgm:prSet>
      <dgm:spPr/>
      <dgm:t>
        <a:bodyPr/>
        <a:lstStyle/>
        <a:p>
          <a:endParaRPr lang="en-US"/>
        </a:p>
      </dgm:t>
    </dgm:pt>
    <dgm:pt modelId="{B92E275E-1573-413D-B0F4-FE1ADD0C6EF6}" type="pres">
      <dgm:prSet presAssocID="{1CAFD243-D8B2-420B-A297-888B8A7BA094}" presName="spacer" presStyleCnt="0"/>
      <dgm:spPr/>
    </dgm:pt>
    <dgm:pt modelId="{7ED2E4ED-BE83-4C96-A071-0B4B5A785B77}" type="pres">
      <dgm:prSet presAssocID="{607A8C94-63BE-4B76-B72C-8F43DFEBA250}" presName="parentText" presStyleLbl="node1" presStyleIdx="2" presStyleCnt="5">
        <dgm:presLayoutVars>
          <dgm:chMax val="0"/>
          <dgm:bulletEnabled val="1"/>
        </dgm:presLayoutVars>
      </dgm:prSet>
      <dgm:spPr/>
      <dgm:t>
        <a:bodyPr/>
        <a:lstStyle/>
        <a:p>
          <a:endParaRPr lang="en-US"/>
        </a:p>
      </dgm:t>
    </dgm:pt>
    <dgm:pt modelId="{9D318B02-2038-4771-95A9-FF445457A1E0}" type="pres">
      <dgm:prSet presAssocID="{425DCB97-14E8-423E-AFFB-E0875A7E30EE}" presName="spacer" presStyleCnt="0"/>
      <dgm:spPr/>
    </dgm:pt>
    <dgm:pt modelId="{31E825AE-5AD7-4713-86AA-056B4023418F}" type="pres">
      <dgm:prSet presAssocID="{D2E3D5C1-8FFD-4979-9B33-17550A2F2E94}" presName="parentText" presStyleLbl="node1" presStyleIdx="3" presStyleCnt="5">
        <dgm:presLayoutVars>
          <dgm:chMax val="0"/>
          <dgm:bulletEnabled val="1"/>
        </dgm:presLayoutVars>
      </dgm:prSet>
      <dgm:spPr/>
      <dgm:t>
        <a:bodyPr/>
        <a:lstStyle/>
        <a:p>
          <a:endParaRPr lang="en-US"/>
        </a:p>
      </dgm:t>
    </dgm:pt>
    <dgm:pt modelId="{82DB7180-D53F-4BD3-8CA9-A3CFF9AC9076}" type="pres">
      <dgm:prSet presAssocID="{766DFC1A-94E4-496D-9691-5104132356CE}" presName="spacer" presStyleCnt="0"/>
      <dgm:spPr/>
    </dgm:pt>
    <dgm:pt modelId="{B60D78DB-1BEF-403A-AD33-C412779A3552}" type="pres">
      <dgm:prSet presAssocID="{1870591C-FD69-4B57-A27A-36036947B9B6}" presName="parentText" presStyleLbl="node1" presStyleIdx="4" presStyleCnt="5">
        <dgm:presLayoutVars>
          <dgm:chMax val="0"/>
          <dgm:bulletEnabled val="1"/>
        </dgm:presLayoutVars>
      </dgm:prSet>
      <dgm:spPr/>
      <dgm:t>
        <a:bodyPr/>
        <a:lstStyle/>
        <a:p>
          <a:endParaRPr lang="en-US"/>
        </a:p>
      </dgm:t>
    </dgm:pt>
  </dgm:ptLst>
  <dgm:cxnLst>
    <dgm:cxn modelId="{0FB4E519-3938-414F-BB4B-FC1402B5A4CC}" srcId="{6B51776D-CBA6-4ACD-B7A1-209842ECC298}" destId="{1870591C-FD69-4B57-A27A-36036947B9B6}" srcOrd="4" destOrd="0" parTransId="{863B819D-10C7-4D42-9A38-77A22BB50FBC}" sibTransId="{AF4A337B-F239-4C03-BA65-36FDDA2A1157}"/>
    <dgm:cxn modelId="{9F4FB082-5B7B-443F-9347-AAFBB3C4A5CE}" srcId="{6B51776D-CBA6-4ACD-B7A1-209842ECC298}" destId="{C13230E2-1F97-4131-B44C-28E72D13A84B}" srcOrd="1" destOrd="0" parTransId="{5ECC1FFD-B551-41E5-AC97-64BD891E86A7}" sibTransId="{1CAFD243-D8B2-420B-A297-888B8A7BA094}"/>
    <dgm:cxn modelId="{719CF556-4CB2-4EF8-8B2E-A5B2CBD63DE5}" srcId="{6B51776D-CBA6-4ACD-B7A1-209842ECC298}" destId="{8D7D1ACC-26ED-4450-9CB5-0940A6536D93}" srcOrd="0" destOrd="0" parTransId="{AA535801-4A06-4F42-913A-FEECEB2BA97B}" sibTransId="{06CBD607-1232-44D2-A566-C075BCB924D8}"/>
    <dgm:cxn modelId="{A3EA55C1-E51D-4D81-A1FE-9CFEC66FB53C}" type="presOf" srcId="{607A8C94-63BE-4B76-B72C-8F43DFEBA250}" destId="{7ED2E4ED-BE83-4C96-A071-0B4B5A785B77}" srcOrd="0" destOrd="0" presId="urn:microsoft.com/office/officeart/2005/8/layout/vList2"/>
    <dgm:cxn modelId="{5116B51A-8FDE-496F-8AD9-33DF85F534F7}" type="presOf" srcId="{D2E3D5C1-8FFD-4979-9B33-17550A2F2E94}" destId="{31E825AE-5AD7-4713-86AA-056B4023418F}" srcOrd="0" destOrd="0" presId="urn:microsoft.com/office/officeart/2005/8/layout/vList2"/>
    <dgm:cxn modelId="{6A1FD75A-17E4-483B-B345-DBE96CE0CA79}" type="presOf" srcId="{C13230E2-1F97-4131-B44C-28E72D13A84B}" destId="{087440BF-CBD1-486D-8486-F95A213B567D}" srcOrd="0" destOrd="0" presId="urn:microsoft.com/office/officeart/2005/8/layout/vList2"/>
    <dgm:cxn modelId="{4A8BA9EC-C19C-4DAD-B7BE-DA63BB1760EA}" srcId="{6B51776D-CBA6-4ACD-B7A1-209842ECC298}" destId="{D2E3D5C1-8FFD-4979-9B33-17550A2F2E94}" srcOrd="3" destOrd="0" parTransId="{12B1A488-2713-4610-99DA-79FC7C0BE9B7}" sibTransId="{766DFC1A-94E4-496D-9691-5104132356CE}"/>
    <dgm:cxn modelId="{04B9CD29-8FCC-4F19-AFAC-6D79B08336B4}" srcId="{6B51776D-CBA6-4ACD-B7A1-209842ECC298}" destId="{607A8C94-63BE-4B76-B72C-8F43DFEBA250}" srcOrd="2" destOrd="0" parTransId="{2CE6C9DF-3448-497B-BE52-5767F736FD38}" sibTransId="{425DCB97-14E8-423E-AFFB-E0875A7E30EE}"/>
    <dgm:cxn modelId="{FF31CBB1-C0B2-4C8B-9FA9-6405A918BE84}" type="presOf" srcId="{8D7D1ACC-26ED-4450-9CB5-0940A6536D93}" destId="{8968A536-F49D-435F-998C-3E0606FF2B47}" srcOrd="0" destOrd="0" presId="urn:microsoft.com/office/officeart/2005/8/layout/vList2"/>
    <dgm:cxn modelId="{98C123BD-FBA0-4758-AA6A-1FBBEE29A280}" type="presOf" srcId="{1870591C-FD69-4B57-A27A-36036947B9B6}" destId="{B60D78DB-1BEF-403A-AD33-C412779A3552}" srcOrd="0" destOrd="0" presId="urn:microsoft.com/office/officeart/2005/8/layout/vList2"/>
    <dgm:cxn modelId="{14E18053-49CF-481B-84E9-A4C25FA4C452}" type="presOf" srcId="{6B51776D-CBA6-4ACD-B7A1-209842ECC298}" destId="{FE76B515-95D8-44C3-85F4-6CA491E556D8}" srcOrd="0" destOrd="0" presId="urn:microsoft.com/office/officeart/2005/8/layout/vList2"/>
    <dgm:cxn modelId="{3F60B27E-8CC6-42CB-BACE-C6D06E6F63A6}" type="presParOf" srcId="{FE76B515-95D8-44C3-85F4-6CA491E556D8}" destId="{8968A536-F49D-435F-998C-3E0606FF2B47}" srcOrd="0" destOrd="0" presId="urn:microsoft.com/office/officeart/2005/8/layout/vList2"/>
    <dgm:cxn modelId="{7C9722D0-A514-45CD-BF6A-1707DE8C5CB7}" type="presParOf" srcId="{FE76B515-95D8-44C3-85F4-6CA491E556D8}" destId="{40AF872F-DD4D-4EA7-96F4-4EB74CA44B68}" srcOrd="1" destOrd="0" presId="urn:microsoft.com/office/officeart/2005/8/layout/vList2"/>
    <dgm:cxn modelId="{D6A02C42-6F35-4510-BFD6-4E17E46DC7BE}" type="presParOf" srcId="{FE76B515-95D8-44C3-85F4-6CA491E556D8}" destId="{087440BF-CBD1-486D-8486-F95A213B567D}" srcOrd="2" destOrd="0" presId="urn:microsoft.com/office/officeart/2005/8/layout/vList2"/>
    <dgm:cxn modelId="{0D17CB05-8404-4891-AB44-4EDF42700B7B}" type="presParOf" srcId="{FE76B515-95D8-44C3-85F4-6CA491E556D8}" destId="{B92E275E-1573-413D-B0F4-FE1ADD0C6EF6}" srcOrd="3" destOrd="0" presId="urn:microsoft.com/office/officeart/2005/8/layout/vList2"/>
    <dgm:cxn modelId="{D5AC4517-9449-496D-AE4E-21607755D415}" type="presParOf" srcId="{FE76B515-95D8-44C3-85F4-6CA491E556D8}" destId="{7ED2E4ED-BE83-4C96-A071-0B4B5A785B77}" srcOrd="4" destOrd="0" presId="urn:microsoft.com/office/officeart/2005/8/layout/vList2"/>
    <dgm:cxn modelId="{A61C2EF2-30FD-4FCA-9DDC-25B2446EF358}" type="presParOf" srcId="{FE76B515-95D8-44C3-85F4-6CA491E556D8}" destId="{9D318B02-2038-4771-95A9-FF445457A1E0}" srcOrd="5" destOrd="0" presId="urn:microsoft.com/office/officeart/2005/8/layout/vList2"/>
    <dgm:cxn modelId="{4D752F54-7388-4087-A9FA-241302F96D59}" type="presParOf" srcId="{FE76B515-95D8-44C3-85F4-6CA491E556D8}" destId="{31E825AE-5AD7-4713-86AA-056B4023418F}" srcOrd="6" destOrd="0" presId="urn:microsoft.com/office/officeart/2005/8/layout/vList2"/>
    <dgm:cxn modelId="{89FEDB26-DACA-4585-91B4-BB4E5DBB05A8}" type="presParOf" srcId="{FE76B515-95D8-44C3-85F4-6CA491E556D8}" destId="{82DB7180-D53F-4BD3-8CA9-A3CFF9AC9076}" srcOrd="7" destOrd="0" presId="urn:microsoft.com/office/officeart/2005/8/layout/vList2"/>
    <dgm:cxn modelId="{2399F669-59CE-43CF-B3CB-FA6EEA7C44C7}" type="presParOf" srcId="{FE76B515-95D8-44C3-85F4-6CA491E556D8}" destId="{B60D78DB-1BEF-403A-AD33-C412779A3552}"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23062-3F62-4277-830B-DF023D4920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814578-C0A5-4F65-AD27-C746A397B669}">
      <dgm:prSet/>
      <dgm:spPr>
        <a:solidFill>
          <a:srgbClr val="1B498A"/>
        </a:solidFill>
      </dgm:spPr>
      <dgm:t>
        <a:bodyPr/>
        <a:lstStyle/>
        <a:p>
          <a:pPr rtl="0"/>
          <a:r>
            <a:rPr lang="en-US" dirty="0" smtClean="0">
              <a:latin typeface="Arial" pitchFamily="34" charset="0"/>
              <a:cs typeface="Arial" pitchFamily="34" charset="0"/>
            </a:rPr>
            <a:t>Providing additional resources to students such as Notre Dame’s decision to purchase a building to use as a dorm</a:t>
          </a:r>
          <a:endParaRPr lang="en-US" dirty="0">
            <a:latin typeface="Arial" pitchFamily="34" charset="0"/>
            <a:cs typeface="Arial" pitchFamily="34" charset="0"/>
          </a:endParaRPr>
        </a:p>
      </dgm:t>
    </dgm:pt>
    <dgm:pt modelId="{8699648C-F516-41E2-9402-DF0800CB43B6}" type="parTrans" cxnId="{14F321A8-A9DF-4E0D-B8E6-B08740A62031}">
      <dgm:prSet/>
      <dgm:spPr/>
      <dgm:t>
        <a:bodyPr/>
        <a:lstStyle/>
        <a:p>
          <a:endParaRPr lang="en-US"/>
        </a:p>
      </dgm:t>
    </dgm:pt>
    <dgm:pt modelId="{A38ED625-B3BF-4944-B086-18BF6F47FFC6}" type="sibTrans" cxnId="{14F321A8-A9DF-4E0D-B8E6-B08740A62031}">
      <dgm:prSet/>
      <dgm:spPr/>
      <dgm:t>
        <a:bodyPr/>
        <a:lstStyle/>
        <a:p>
          <a:endParaRPr lang="en-US"/>
        </a:p>
      </dgm:t>
    </dgm:pt>
    <dgm:pt modelId="{2328E7BC-AA91-4D04-8F19-23FAB65377CD}">
      <dgm:prSet/>
      <dgm:spPr>
        <a:solidFill>
          <a:srgbClr val="1B498A"/>
        </a:solidFill>
      </dgm:spPr>
      <dgm:t>
        <a:bodyPr/>
        <a:lstStyle/>
        <a:p>
          <a:pPr rtl="0"/>
          <a:r>
            <a:rPr lang="en-US" dirty="0" smtClean="0">
              <a:latin typeface="Arial" pitchFamily="34" charset="0"/>
              <a:cs typeface="Arial" pitchFamily="34" charset="0"/>
            </a:rPr>
            <a:t>Increased interest in exploring and developing or expanding partnerships or consortiums to share the costs/risks and to increase the pool of prospective students</a:t>
          </a:r>
          <a:endParaRPr lang="en-US" dirty="0">
            <a:latin typeface="Arial" pitchFamily="34" charset="0"/>
            <a:cs typeface="Arial" pitchFamily="34" charset="0"/>
          </a:endParaRPr>
        </a:p>
      </dgm:t>
    </dgm:pt>
    <dgm:pt modelId="{70BF965F-4478-4537-9635-E3262DAF0C38}" type="parTrans" cxnId="{9871CBB0-4945-4BD8-B5EF-6B9D5422FF4C}">
      <dgm:prSet/>
      <dgm:spPr/>
      <dgm:t>
        <a:bodyPr/>
        <a:lstStyle/>
        <a:p>
          <a:endParaRPr lang="en-US"/>
        </a:p>
      </dgm:t>
    </dgm:pt>
    <dgm:pt modelId="{6419ED22-F290-4C13-B27D-324DD94E6A55}" type="sibTrans" cxnId="{9871CBB0-4945-4BD8-B5EF-6B9D5422FF4C}">
      <dgm:prSet/>
      <dgm:spPr/>
      <dgm:t>
        <a:bodyPr/>
        <a:lstStyle/>
        <a:p>
          <a:endParaRPr lang="en-US"/>
        </a:p>
      </dgm:t>
    </dgm:pt>
    <dgm:pt modelId="{3436F810-D272-41B6-ACB1-33B6E94DD439}">
      <dgm:prSet/>
      <dgm:spPr>
        <a:solidFill>
          <a:srgbClr val="1B498A"/>
        </a:solidFill>
      </dgm:spPr>
      <dgm:t>
        <a:bodyPr/>
        <a:lstStyle/>
        <a:p>
          <a:pPr rtl="0"/>
          <a:r>
            <a:rPr lang="en-US" dirty="0" smtClean="0">
              <a:latin typeface="Arial" pitchFamily="34" charset="0"/>
              <a:cs typeface="Arial" pitchFamily="34" charset="0"/>
            </a:rPr>
            <a:t>Restructuring programs to address concerns of students, faculty and administration</a:t>
          </a:r>
          <a:endParaRPr lang="en-US" dirty="0">
            <a:latin typeface="Arial" pitchFamily="34" charset="0"/>
            <a:cs typeface="Arial" pitchFamily="34" charset="0"/>
          </a:endParaRPr>
        </a:p>
      </dgm:t>
    </dgm:pt>
    <dgm:pt modelId="{37E82793-645B-4847-9C2D-E5D97197241B}" type="parTrans" cxnId="{98C9EF6D-6DD7-4D92-8768-CD95A8B02630}">
      <dgm:prSet/>
      <dgm:spPr/>
      <dgm:t>
        <a:bodyPr/>
        <a:lstStyle/>
        <a:p>
          <a:endParaRPr lang="en-US"/>
        </a:p>
      </dgm:t>
    </dgm:pt>
    <dgm:pt modelId="{34497F65-E147-4C07-8AF1-EEC2658610AA}" type="sibTrans" cxnId="{98C9EF6D-6DD7-4D92-8768-CD95A8B02630}">
      <dgm:prSet/>
      <dgm:spPr/>
      <dgm:t>
        <a:bodyPr/>
        <a:lstStyle/>
        <a:p>
          <a:endParaRPr lang="en-US"/>
        </a:p>
      </dgm:t>
    </dgm:pt>
    <dgm:pt modelId="{7ED5B268-4FDF-408E-AF06-E62A69887B09}" type="pres">
      <dgm:prSet presAssocID="{61623062-3F62-4277-830B-DF023D492097}" presName="linear" presStyleCnt="0">
        <dgm:presLayoutVars>
          <dgm:animLvl val="lvl"/>
          <dgm:resizeHandles val="exact"/>
        </dgm:presLayoutVars>
      </dgm:prSet>
      <dgm:spPr/>
      <dgm:t>
        <a:bodyPr/>
        <a:lstStyle/>
        <a:p>
          <a:endParaRPr lang="en-US"/>
        </a:p>
      </dgm:t>
    </dgm:pt>
    <dgm:pt modelId="{14D508DE-9392-4003-9206-3EA35FD83FD1}" type="pres">
      <dgm:prSet presAssocID="{97814578-C0A5-4F65-AD27-C746A397B669}" presName="parentText" presStyleLbl="node1" presStyleIdx="0" presStyleCnt="3">
        <dgm:presLayoutVars>
          <dgm:chMax val="0"/>
          <dgm:bulletEnabled val="1"/>
        </dgm:presLayoutVars>
      </dgm:prSet>
      <dgm:spPr/>
      <dgm:t>
        <a:bodyPr/>
        <a:lstStyle/>
        <a:p>
          <a:endParaRPr lang="en-US"/>
        </a:p>
      </dgm:t>
    </dgm:pt>
    <dgm:pt modelId="{76CE3968-022D-4F69-A409-F79FAE6CC263}" type="pres">
      <dgm:prSet presAssocID="{A38ED625-B3BF-4944-B086-18BF6F47FFC6}" presName="spacer" presStyleCnt="0"/>
      <dgm:spPr/>
    </dgm:pt>
    <dgm:pt modelId="{ACFF04D9-FB87-4B8A-9B84-8B1F7E535153}" type="pres">
      <dgm:prSet presAssocID="{2328E7BC-AA91-4D04-8F19-23FAB65377CD}" presName="parentText" presStyleLbl="node1" presStyleIdx="1" presStyleCnt="3">
        <dgm:presLayoutVars>
          <dgm:chMax val="0"/>
          <dgm:bulletEnabled val="1"/>
        </dgm:presLayoutVars>
      </dgm:prSet>
      <dgm:spPr/>
      <dgm:t>
        <a:bodyPr/>
        <a:lstStyle/>
        <a:p>
          <a:endParaRPr lang="en-US"/>
        </a:p>
      </dgm:t>
    </dgm:pt>
    <dgm:pt modelId="{26ECC49B-24C0-4996-AEA8-E20B8F0E6AA2}" type="pres">
      <dgm:prSet presAssocID="{6419ED22-F290-4C13-B27D-324DD94E6A55}" presName="spacer" presStyleCnt="0"/>
      <dgm:spPr/>
    </dgm:pt>
    <dgm:pt modelId="{1C45E4F0-9852-42CA-86FE-0702BBD7FDBF}" type="pres">
      <dgm:prSet presAssocID="{3436F810-D272-41B6-ACB1-33B6E94DD439}" presName="parentText" presStyleLbl="node1" presStyleIdx="2" presStyleCnt="3">
        <dgm:presLayoutVars>
          <dgm:chMax val="0"/>
          <dgm:bulletEnabled val="1"/>
        </dgm:presLayoutVars>
      </dgm:prSet>
      <dgm:spPr/>
      <dgm:t>
        <a:bodyPr/>
        <a:lstStyle/>
        <a:p>
          <a:endParaRPr lang="en-US"/>
        </a:p>
      </dgm:t>
    </dgm:pt>
  </dgm:ptLst>
  <dgm:cxnLst>
    <dgm:cxn modelId="{98C9EF6D-6DD7-4D92-8768-CD95A8B02630}" srcId="{61623062-3F62-4277-830B-DF023D492097}" destId="{3436F810-D272-41B6-ACB1-33B6E94DD439}" srcOrd="2" destOrd="0" parTransId="{37E82793-645B-4847-9C2D-E5D97197241B}" sibTransId="{34497F65-E147-4C07-8AF1-EEC2658610AA}"/>
    <dgm:cxn modelId="{14F321A8-A9DF-4E0D-B8E6-B08740A62031}" srcId="{61623062-3F62-4277-830B-DF023D492097}" destId="{97814578-C0A5-4F65-AD27-C746A397B669}" srcOrd="0" destOrd="0" parTransId="{8699648C-F516-41E2-9402-DF0800CB43B6}" sibTransId="{A38ED625-B3BF-4944-B086-18BF6F47FFC6}"/>
    <dgm:cxn modelId="{05ACE368-5560-4C7F-86C5-5247941E2CCC}" type="presOf" srcId="{61623062-3F62-4277-830B-DF023D492097}" destId="{7ED5B268-4FDF-408E-AF06-E62A69887B09}" srcOrd="0" destOrd="0" presId="urn:microsoft.com/office/officeart/2005/8/layout/vList2"/>
    <dgm:cxn modelId="{5C61CC42-F246-4A15-9EF6-3D847EA056CA}" type="presOf" srcId="{2328E7BC-AA91-4D04-8F19-23FAB65377CD}" destId="{ACFF04D9-FB87-4B8A-9B84-8B1F7E535153}" srcOrd="0" destOrd="0" presId="urn:microsoft.com/office/officeart/2005/8/layout/vList2"/>
    <dgm:cxn modelId="{F7258C14-09B1-44EA-8871-DCA6F6190F22}" type="presOf" srcId="{3436F810-D272-41B6-ACB1-33B6E94DD439}" destId="{1C45E4F0-9852-42CA-86FE-0702BBD7FDBF}" srcOrd="0" destOrd="0" presId="urn:microsoft.com/office/officeart/2005/8/layout/vList2"/>
    <dgm:cxn modelId="{9871CBB0-4945-4BD8-B5EF-6B9D5422FF4C}" srcId="{61623062-3F62-4277-830B-DF023D492097}" destId="{2328E7BC-AA91-4D04-8F19-23FAB65377CD}" srcOrd="1" destOrd="0" parTransId="{70BF965F-4478-4537-9635-E3262DAF0C38}" sibTransId="{6419ED22-F290-4C13-B27D-324DD94E6A55}"/>
    <dgm:cxn modelId="{3326BE63-4143-486F-8E98-CE2D7B16EBDF}" type="presOf" srcId="{97814578-C0A5-4F65-AD27-C746A397B669}" destId="{14D508DE-9392-4003-9206-3EA35FD83FD1}" srcOrd="0" destOrd="0" presId="urn:microsoft.com/office/officeart/2005/8/layout/vList2"/>
    <dgm:cxn modelId="{61D924A6-9FEF-4ADD-8636-85AB4A539475}" type="presParOf" srcId="{7ED5B268-4FDF-408E-AF06-E62A69887B09}" destId="{14D508DE-9392-4003-9206-3EA35FD83FD1}" srcOrd="0" destOrd="0" presId="urn:microsoft.com/office/officeart/2005/8/layout/vList2"/>
    <dgm:cxn modelId="{23FC9F7D-4C52-4899-B4BC-8C3CEF00993D}" type="presParOf" srcId="{7ED5B268-4FDF-408E-AF06-E62A69887B09}" destId="{76CE3968-022D-4F69-A409-F79FAE6CC263}" srcOrd="1" destOrd="0" presId="urn:microsoft.com/office/officeart/2005/8/layout/vList2"/>
    <dgm:cxn modelId="{9C238E15-D274-42E9-9891-013A5077755F}" type="presParOf" srcId="{7ED5B268-4FDF-408E-AF06-E62A69887B09}" destId="{ACFF04D9-FB87-4B8A-9B84-8B1F7E535153}" srcOrd="2" destOrd="0" presId="urn:microsoft.com/office/officeart/2005/8/layout/vList2"/>
    <dgm:cxn modelId="{3DE37E15-A703-4DA5-910D-14ED4E2F433E}" type="presParOf" srcId="{7ED5B268-4FDF-408E-AF06-E62A69887B09}" destId="{26ECC49B-24C0-4996-AEA8-E20B8F0E6AA2}" srcOrd="3" destOrd="0" presId="urn:microsoft.com/office/officeart/2005/8/layout/vList2"/>
    <dgm:cxn modelId="{B90062B0-F1D5-40A9-A3CD-0D50CEF46C2D}" type="presParOf" srcId="{7ED5B268-4FDF-408E-AF06-E62A69887B09}" destId="{1C45E4F0-9852-42CA-86FE-0702BBD7FDBF}"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BE42FC-03F3-434D-9845-CF973E78ED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1CA5FF-9046-4B2E-8D20-E90C1D9E1A8B}">
      <dgm:prSet/>
      <dgm:spPr>
        <a:solidFill>
          <a:srgbClr val="1B498A"/>
        </a:solidFill>
      </dgm:spPr>
      <dgm:t>
        <a:bodyPr/>
        <a:lstStyle/>
        <a:p>
          <a:pPr rtl="0"/>
          <a:r>
            <a:rPr lang="en-US" b="1" dirty="0" smtClean="0">
              <a:latin typeface="Arial" pitchFamily="34" charset="0"/>
              <a:cs typeface="Arial" pitchFamily="34" charset="0"/>
            </a:rPr>
            <a:t>Lisa M. Lancia</a:t>
          </a:r>
          <a:r>
            <a:rPr lang="en-US" dirty="0" smtClean="0">
              <a:latin typeface="Arial" pitchFamily="34" charset="0"/>
              <a:cs typeface="Arial" pitchFamily="34" charset="0"/>
            </a:rPr>
            <a:t>, Pace University School of Law, Director of International Strategic Initiatives and the Pace London Law Program, </a:t>
          </a:r>
          <a:r>
            <a:rPr lang="en-US" dirty="0" smtClean="0">
              <a:solidFill>
                <a:srgbClr val="FFFF00"/>
              </a:solidFill>
              <a:latin typeface="Arial" pitchFamily="34" charset="0"/>
              <a:cs typeface="Arial" pitchFamily="34" charset="0"/>
            </a:rPr>
            <a:t>llancia@law.pace.edu</a:t>
          </a:r>
          <a:r>
            <a:rPr lang="en-US" dirty="0" smtClean="0">
              <a:latin typeface="Arial" pitchFamily="34" charset="0"/>
              <a:cs typeface="Arial" pitchFamily="34" charset="0"/>
            </a:rPr>
            <a:t>. </a:t>
          </a:r>
          <a:endParaRPr lang="en-US" dirty="0">
            <a:latin typeface="Arial" pitchFamily="34" charset="0"/>
            <a:cs typeface="Arial" pitchFamily="34" charset="0"/>
          </a:endParaRPr>
        </a:p>
      </dgm:t>
    </dgm:pt>
    <dgm:pt modelId="{3AA8F322-5FE1-439D-B2B3-533E11F9FDD6}" type="parTrans" cxnId="{31C21396-8BA4-43A1-887B-2F99C8E94DDB}">
      <dgm:prSet/>
      <dgm:spPr/>
      <dgm:t>
        <a:bodyPr/>
        <a:lstStyle/>
        <a:p>
          <a:endParaRPr lang="en-US">
            <a:latin typeface="Arial" pitchFamily="34" charset="0"/>
            <a:cs typeface="Arial" pitchFamily="34" charset="0"/>
          </a:endParaRPr>
        </a:p>
      </dgm:t>
    </dgm:pt>
    <dgm:pt modelId="{7F6257C9-C2F5-4D70-A338-BB2965B508D0}" type="sibTrans" cxnId="{31C21396-8BA4-43A1-887B-2F99C8E94DDB}">
      <dgm:prSet/>
      <dgm:spPr/>
      <dgm:t>
        <a:bodyPr/>
        <a:lstStyle/>
        <a:p>
          <a:endParaRPr lang="en-US">
            <a:latin typeface="Arial" pitchFamily="34" charset="0"/>
            <a:cs typeface="Arial" pitchFamily="34" charset="0"/>
          </a:endParaRPr>
        </a:p>
      </dgm:t>
    </dgm:pt>
    <dgm:pt modelId="{12D835EA-D75A-47A3-B78F-80425AF761A3}">
      <dgm:prSet/>
      <dgm:spPr>
        <a:solidFill>
          <a:srgbClr val="1B498A"/>
        </a:solidFill>
      </dgm:spPr>
      <dgm:t>
        <a:bodyPr/>
        <a:lstStyle/>
        <a:p>
          <a:pPr rtl="0"/>
          <a:r>
            <a:rPr lang="en-US" b="1" dirty="0" smtClean="0">
              <a:latin typeface="Arial" pitchFamily="34" charset="0"/>
              <a:cs typeface="Arial" pitchFamily="34" charset="0"/>
            </a:rPr>
            <a:t>John Cooper</a:t>
          </a:r>
          <a:r>
            <a:rPr lang="en-US" dirty="0" smtClean="0">
              <a:latin typeface="Arial" pitchFamily="34" charset="0"/>
              <a:cs typeface="Arial" pitchFamily="34" charset="0"/>
            </a:rPr>
            <a:t>, Stetson University College of Law, Associate Dean of International and Cooperative Programs, </a:t>
          </a:r>
          <a:r>
            <a:rPr lang="en-US" dirty="0" smtClean="0">
              <a:solidFill>
                <a:srgbClr val="FFFF00"/>
              </a:solidFill>
              <a:latin typeface="Arial" pitchFamily="34" charset="0"/>
              <a:cs typeface="Arial" pitchFamily="34" charset="0"/>
            </a:rPr>
            <a:t>cooper@law.stetson.edu. </a:t>
          </a:r>
          <a:endParaRPr lang="en-US" dirty="0">
            <a:solidFill>
              <a:srgbClr val="FFFF00"/>
            </a:solidFill>
            <a:latin typeface="Arial" pitchFamily="34" charset="0"/>
            <a:cs typeface="Arial" pitchFamily="34" charset="0"/>
          </a:endParaRPr>
        </a:p>
      </dgm:t>
    </dgm:pt>
    <dgm:pt modelId="{B6B8950F-D530-433A-94EF-106EE263342A}" type="parTrans" cxnId="{DC085740-E6CB-4FD5-8313-BF053D86BC59}">
      <dgm:prSet/>
      <dgm:spPr/>
      <dgm:t>
        <a:bodyPr/>
        <a:lstStyle/>
        <a:p>
          <a:endParaRPr lang="en-US">
            <a:latin typeface="Arial" pitchFamily="34" charset="0"/>
            <a:cs typeface="Arial" pitchFamily="34" charset="0"/>
          </a:endParaRPr>
        </a:p>
      </dgm:t>
    </dgm:pt>
    <dgm:pt modelId="{FCDE6E26-C44B-4834-AA40-6B5F9BF5BEE7}" type="sibTrans" cxnId="{DC085740-E6CB-4FD5-8313-BF053D86BC59}">
      <dgm:prSet/>
      <dgm:spPr/>
      <dgm:t>
        <a:bodyPr/>
        <a:lstStyle/>
        <a:p>
          <a:endParaRPr lang="en-US">
            <a:latin typeface="Arial" pitchFamily="34" charset="0"/>
            <a:cs typeface="Arial" pitchFamily="34" charset="0"/>
          </a:endParaRPr>
        </a:p>
      </dgm:t>
    </dgm:pt>
    <dgm:pt modelId="{55F50221-2A1D-4B87-9C5F-88AA21E9FF3F}">
      <dgm:prSet/>
      <dgm:spPr>
        <a:solidFill>
          <a:srgbClr val="1B498A"/>
        </a:solidFill>
      </dgm:spPr>
      <dgm:t>
        <a:bodyPr/>
        <a:lstStyle/>
        <a:p>
          <a:pPr rtl="0"/>
          <a:r>
            <a:rPr lang="en-US" b="1" dirty="0" smtClean="0">
              <a:latin typeface="Arial" pitchFamily="34" charset="0"/>
              <a:cs typeface="Arial" pitchFamily="34" charset="0"/>
            </a:rPr>
            <a:t>Geoffrey J. Bennett</a:t>
          </a:r>
          <a:r>
            <a:rPr lang="en-US" dirty="0" smtClean="0">
              <a:latin typeface="Arial" pitchFamily="34" charset="0"/>
              <a:cs typeface="Arial" pitchFamily="34" charset="0"/>
            </a:rPr>
            <a:t>, University of Notre Dame, Director, </a:t>
          </a:r>
          <a:br>
            <a:rPr lang="en-US" dirty="0" smtClean="0">
              <a:latin typeface="Arial" pitchFamily="34" charset="0"/>
              <a:cs typeface="Arial" pitchFamily="34" charset="0"/>
            </a:rPr>
          </a:br>
          <a:r>
            <a:rPr lang="en-US" dirty="0" smtClean="0">
              <a:latin typeface="Arial" pitchFamily="34" charset="0"/>
              <a:cs typeface="Arial" pitchFamily="34" charset="0"/>
            </a:rPr>
            <a:t>London Law Program, </a:t>
          </a:r>
          <a:r>
            <a:rPr lang="en-US" dirty="0" smtClean="0">
              <a:solidFill>
                <a:srgbClr val="FFFF00"/>
              </a:solidFill>
              <a:latin typeface="Arial" pitchFamily="34" charset="0"/>
              <a:cs typeface="Arial" pitchFamily="34" charset="0"/>
            </a:rPr>
            <a:t>geoffrey.j.bennett.24@nd.edu. </a:t>
          </a:r>
          <a:endParaRPr lang="en-US" dirty="0">
            <a:solidFill>
              <a:srgbClr val="FFFF00"/>
            </a:solidFill>
            <a:latin typeface="Arial" pitchFamily="34" charset="0"/>
            <a:cs typeface="Arial" pitchFamily="34" charset="0"/>
          </a:endParaRPr>
        </a:p>
      </dgm:t>
    </dgm:pt>
    <dgm:pt modelId="{112A93BF-816B-4096-A0E7-E6DCE28B624B}" type="parTrans" cxnId="{F1736365-6E6F-4653-BF35-9B4E7B8EBE3B}">
      <dgm:prSet/>
      <dgm:spPr/>
      <dgm:t>
        <a:bodyPr/>
        <a:lstStyle/>
        <a:p>
          <a:endParaRPr lang="en-US">
            <a:latin typeface="Arial" pitchFamily="34" charset="0"/>
            <a:cs typeface="Arial" pitchFamily="34" charset="0"/>
          </a:endParaRPr>
        </a:p>
      </dgm:t>
    </dgm:pt>
    <dgm:pt modelId="{9AFD9CC1-2A13-47AB-87A4-87F976F7C70B}" type="sibTrans" cxnId="{F1736365-6E6F-4653-BF35-9B4E7B8EBE3B}">
      <dgm:prSet/>
      <dgm:spPr/>
      <dgm:t>
        <a:bodyPr/>
        <a:lstStyle/>
        <a:p>
          <a:endParaRPr lang="en-US">
            <a:latin typeface="Arial" pitchFamily="34" charset="0"/>
            <a:cs typeface="Arial" pitchFamily="34" charset="0"/>
          </a:endParaRPr>
        </a:p>
      </dgm:t>
    </dgm:pt>
    <dgm:pt modelId="{4C30B66A-A6F3-4F3E-BF92-5424305DFD38}">
      <dgm:prSet/>
      <dgm:spPr>
        <a:solidFill>
          <a:srgbClr val="1B498A"/>
        </a:solidFill>
      </dgm:spPr>
      <dgm:t>
        <a:bodyPr/>
        <a:lstStyle/>
        <a:p>
          <a:pPr rtl="0"/>
          <a:r>
            <a:rPr lang="en-US" b="1" dirty="0" smtClean="0">
              <a:latin typeface="Arial" pitchFamily="34" charset="0"/>
              <a:cs typeface="Arial" pitchFamily="34" charset="0"/>
            </a:rPr>
            <a:t>Marcella David</a:t>
          </a:r>
          <a:r>
            <a:rPr lang="en-US" dirty="0" smtClean="0">
              <a:latin typeface="Arial" pitchFamily="34" charset="0"/>
              <a:cs typeface="Arial" pitchFamily="34" charset="0"/>
            </a:rPr>
            <a:t>, University of Iowa, Professor of Law &amp; International Studies, Associate Dean for International &amp; Comparative Law, </a:t>
          </a:r>
          <a:r>
            <a:rPr lang="en-US" dirty="0" smtClean="0">
              <a:solidFill>
                <a:srgbClr val="FFFF00"/>
              </a:solidFill>
              <a:latin typeface="Arial" pitchFamily="34" charset="0"/>
              <a:cs typeface="Arial" pitchFamily="34" charset="0"/>
            </a:rPr>
            <a:t>marcella-david@uiowa.edu </a:t>
          </a:r>
          <a:endParaRPr lang="en-US" dirty="0">
            <a:solidFill>
              <a:srgbClr val="FFFF00"/>
            </a:solidFill>
            <a:latin typeface="Arial" pitchFamily="34" charset="0"/>
            <a:cs typeface="Arial" pitchFamily="34" charset="0"/>
          </a:endParaRPr>
        </a:p>
      </dgm:t>
    </dgm:pt>
    <dgm:pt modelId="{913FF889-63E7-4036-B28D-D4FA961D84C1}" type="parTrans" cxnId="{C18ED92A-9DDE-40C4-998C-67F79684BB47}">
      <dgm:prSet/>
      <dgm:spPr/>
      <dgm:t>
        <a:bodyPr/>
        <a:lstStyle/>
        <a:p>
          <a:endParaRPr lang="en-US">
            <a:latin typeface="Arial" pitchFamily="34" charset="0"/>
            <a:cs typeface="Arial" pitchFamily="34" charset="0"/>
          </a:endParaRPr>
        </a:p>
      </dgm:t>
    </dgm:pt>
    <dgm:pt modelId="{490C27C0-71C9-46A1-BC67-05D30F516E56}" type="sibTrans" cxnId="{C18ED92A-9DDE-40C4-998C-67F79684BB47}">
      <dgm:prSet/>
      <dgm:spPr/>
      <dgm:t>
        <a:bodyPr/>
        <a:lstStyle/>
        <a:p>
          <a:endParaRPr lang="en-US">
            <a:latin typeface="Arial" pitchFamily="34" charset="0"/>
            <a:cs typeface="Arial" pitchFamily="34" charset="0"/>
          </a:endParaRPr>
        </a:p>
      </dgm:t>
    </dgm:pt>
    <dgm:pt modelId="{4031CFDA-E953-4DE8-94E7-FC5C2B86CBB0}" type="pres">
      <dgm:prSet presAssocID="{FCBE42FC-03F3-434D-9845-CF973E78ED16}" presName="linear" presStyleCnt="0">
        <dgm:presLayoutVars>
          <dgm:animLvl val="lvl"/>
          <dgm:resizeHandles val="exact"/>
        </dgm:presLayoutVars>
      </dgm:prSet>
      <dgm:spPr/>
      <dgm:t>
        <a:bodyPr/>
        <a:lstStyle/>
        <a:p>
          <a:endParaRPr lang="en-US"/>
        </a:p>
      </dgm:t>
    </dgm:pt>
    <dgm:pt modelId="{7B0BAFD1-D783-45C9-B023-D3B134D27B59}" type="pres">
      <dgm:prSet presAssocID="{E21CA5FF-9046-4B2E-8D20-E90C1D9E1A8B}" presName="parentText" presStyleLbl="node1" presStyleIdx="0" presStyleCnt="4">
        <dgm:presLayoutVars>
          <dgm:chMax val="0"/>
          <dgm:bulletEnabled val="1"/>
        </dgm:presLayoutVars>
      </dgm:prSet>
      <dgm:spPr/>
      <dgm:t>
        <a:bodyPr/>
        <a:lstStyle/>
        <a:p>
          <a:endParaRPr lang="en-US"/>
        </a:p>
      </dgm:t>
    </dgm:pt>
    <dgm:pt modelId="{A495FAA4-A657-4900-BB30-DEE12C2F665C}" type="pres">
      <dgm:prSet presAssocID="{7F6257C9-C2F5-4D70-A338-BB2965B508D0}" presName="spacer" presStyleCnt="0"/>
      <dgm:spPr/>
    </dgm:pt>
    <dgm:pt modelId="{3802D246-F7C2-4F6A-822F-77302038357F}" type="pres">
      <dgm:prSet presAssocID="{12D835EA-D75A-47A3-B78F-80425AF761A3}" presName="parentText" presStyleLbl="node1" presStyleIdx="1" presStyleCnt="4">
        <dgm:presLayoutVars>
          <dgm:chMax val="0"/>
          <dgm:bulletEnabled val="1"/>
        </dgm:presLayoutVars>
      </dgm:prSet>
      <dgm:spPr/>
      <dgm:t>
        <a:bodyPr/>
        <a:lstStyle/>
        <a:p>
          <a:endParaRPr lang="en-US"/>
        </a:p>
      </dgm:t>
    </dgm:pt>
    <dgm:pt modelId="{A731AEB9-B05A-4665-A06C-E379BB102D1E}" type="pres">
      <dgm:prSet presAssocID="{FCDE6E26-C44B-4834-AA40-6B5F9BF5BEE7}" presName="spacer" presStyleCnt="0"/>
      <dgm:spPr/>
    </dgm:pt>
    <dgm:pt modelId="{D4C2C534-8B54-4A7E-84D2-871665760171}" type="pres">
      <dgm:prSet presAssocID="{55F50221-2A1D-4B87-9C5F-88AA21E9FF3F}" presName="parentText" presStyleLbl="node1" presStyleIdx="2" presStyleCnt="4">
        <dgm:presLayoutVars>
          <dgm:chMax val="0"/>
          <dgm:bulletEnabled val="1"/>
        </dgm:presLayoutVars>
      </dgm:prSet>
      <dgm:spPr/>
      <dgm:t>
        <a:bodyPr/>
        <a:lstStyle/>
        <a:p>
          <a:endParaRPr lang="en-US"/>
        </a:p>
      </dgm:t>
    </dgm:pt>
    <dgm:pt modelId="{AA613DCE-AE1F-483D-A116-75A86107161D}" type="pres">
      <dgm:prSet presAssocID="{9AFD9CC1-2A13-47AB-87A4-87F976F7C70B}" presName="spacer" presStyleCnt="0"/>
      <dgm:spPr/>
    </dgm:pt>
    <dgm:pt modelId="{6027F751-CE8C-40B3-8658-DD31BA7A755A}" type="pres">
      <dgm:prSet presAssocID="{4C30B66A-A6F3-4F3E-BF92-5424305DFD38}" presName="parentText" presStyleLbl="node1" presStyleIdx="3" presStyleCnt="4">
        <dgm:presLayoutVars>
          <dgm:chMax val="0"/>
          <dgm:bulletEnabled val="1"/>
        </dgm:presLayoutVars>
      </dgm:prSet>
      <dgm:spPr/>
      <dgm:t>
        <a:bodyPr/>
        <a:lstStyle/>
        <a:p>
          <a:endParaRPr lang="en-US"/>
        </a:p>
      </dgm:t>
    </dgm:pt>
  </dgm:ptLst>
  <dgm:cxnLst>
    <dgm:cxn modelId="{C73AA773-42E3-4484-9A51-2DFBBE251E99}" type="presOf" srcId="{FCBE42FC-03F3-434D-9845-CF973E78ED16}" destId="{4031CFDA-E953-4DE8-94E7-FC5C2B86CBB0}" srcOrd="0" destOrd="0" presId="urn:microsoft.com/office/officeart/2005/8/layout/vList2"/>
    <dgm:cxn modelId="{3DA119BE-D253-43C0-9CAC-065B75872531}" type="presOf" srcId="{E21CA5FF-9046-4B2E-8D20-E90C1D9E1A8B}" destId="{7B0BAFD1-D783-45C9-B023-D3B134D27B59}" srcOrd="0" destOrd="0" presId="urn:microsoft.com/office/officeart/2005/8/layout/vList2"/>
    <dgm:cxn modelId="{F1736365-6E6F-4653-BF35-9B4E7B8EBE3B}" srcId="{FCBE42FC-03F3-434D-9845-CF973E78ED16}" destId="{55F50221-2A1D-4B87-9C5F-88AA21E9FF3F}" srcOrd="2" destOrd="0" parTransId="{112A93BF-816B-4096-A0E7-E6DCE28B624B}" sibTransId="{9AFD9CC1-2A13-47AB-87A4-87F976F7C70B}"/>
    <dgm:cxn modelId="{C18ED92A-9DDE-40C4-998C-67F79684BB47}" srcId="{FCBE42FC-03F3-434D-9845-CF973E78ED16}" destId="{4C30B66A-A6F3-4F3E-BF92-5424305DFD38}" srcOrd="3" destOrd="0" parTransId="{913FF889-63E7-4036-B28D-D4FA961D84C1}" sibTransId="{490C27C0-71C9-46A1-BC67-05D30F516E56}"/>
    <dgm:cxn modelId="{31C21396-8BA4-43A1-887B-2F99C8E94DDB}" srcId="{FCBE42FC-03F3-434D-9845-CF973E78ED16}" destId="{E21CA5FF-9046-4B2E-8D20-E90C1D9E1A8B}" srcOrd="0" destOrd="0" parTransId="{3AA8F322-5FE1-439D-B2B3-533E11F9FDD6}" sibTransId="{7F6257C9-C2F5-4D70-A338-BB2965B508D0}"/>
    <dgm:cxn modelId="{DC085740-E6CB-4FD5-8313-BF053D86BC59}" srcId="{FCBE42FC-03F3-434D-9845-CF973E78ED16}" destId="{12D835EA-D75A-47A3-B78F-80425AF761A3}" srcOrd="1" destOrd="0" parTransId="{B6B8950F-D530-433A-94EF-106EE263342A}" sibTransId="{FCDE6E26-C44B-4834-AA40-6B5F9BF5BEE7}"/>
    <dgm:cxn modelId="{8585340E-3CC7-4FF6-B737-6F098F3FB279}" type="presOf" srcId="{12D835EA-D75A-47A3-B78F-80425AF761A3}" destId="{3802D246-F7C2-4F6A-822F-77302038357F}" srcOrd="0" destOrd="0" presId="urn:microsoft.com/office/officeart/2005/8/layout/vList2"/>
    <dgm:cxn modelId="{22F316F9-CF95-4324-A226-852C0B258768}" type="presOf" srcId="{55F50221-2A1D-4B87-9C5F-88AA21E9FF3F}" destId="{D4C2C534-8B54-4A7E-84D2-871665760171}" srcOrd="0" destOrd="0" presId="urn:microsoft.com/office/officeart/2005/8/layout/vList2"/>
    <dgm:cxn modelId="{C2015C6D-ECFF-40FD-AD88-B5A342945E77}" type="presOf" srcId="{4C30B66A-A6F3-4F3E-BF92-5424305DFD38}" destId="{6027F751-CE8C-40B3-8658-DD31BA7A755A}" srcOrd="0" destOrd="0" presId="urn:microsoft.com/office/officeart/2005/8/layout/vList2"/>
    <dgm:cxn modelId="{80EE91FD-ED57-46CC-B638-F734EF5E82E5}" type="presParOf" srcId="{4031CFDA-E953-4DE8-94E7-FC5C2B86CBB0}" destId="{7B0BAFD1-D783-45C9-B023-D3B134D27B59}" srcOrd="0" destOrd="0" presId="urn:microsoft.com/office/officeart/2005/8/layout/vList2"/>
    <dgm:cxn modelId="{E9814E54-C540-42BA-8EB6-2BBD55DEFC48}" type="presParOf" srcId="{4031CFDA-E953-4DE8-94E7-FC5C2B86CBB0}" destId="{A495FAA4-A657-4900-BB30-DEE12C2F665C}" srcOrd="1" destOrd="0" presId="urn:microsoft.com/office/officeart/2005/8/layout/vList2"/>
    <dgm:cxn modelId="{243A20A0-1FF2-4C13-9073-0A0AED30EA2F}" type="presParOf" srcId="{4031CFDA-E953-4DE8-94E7-FC5C2B86CBB0}" destId="{3802D246-F7C2-4F6A-822F-77302038357F}" srcOrd="2" destOrd="0" presId="urn:microsoft.com/office/officeart/2005/8/layout/vList2"/>
    <dgm:cxn modelId="{DBC6622D-9300-432E-B72F-EB665513ECD3}" type="presParOf" srcId="{4031CFDA-E953-4DE8-94E7-FC5C2B86CBB0}" destId="{A731AEB9-B05A-4665-A06C-E379BB102D1E}" srcOrd="3" destOrd="0" presId="urn:microsoft.com/office/officeart/2005/8/layout/vList2"/>
    <dgm:cxn modelId="{54397353-DEB8-4195-B545-C93F97EB4C93}" type="presParOf" srcId="{4031CFDA-E953-4DE8-94E7-FC5C2B86CBB0}" destId="{D4C2C534-8B54-4A7E-84D2-871665760171}" srcOrd="4" destOrd="0" presId="urn:microsoft.com/office/officeart/2005/8/layout/vList2"/>
    <dgm:cxn modelId="{8A47AF32-4C06-42AD-A256-AD218CE34885}" type="presParOf" srcId="{4031CFDA-E953-4DE8-94E7-FC5C2B86CBB0}" destId="{AA613DCE-AE1F-483D-A116-75A86107161D}" srcOrd="5" destOrd="0" presId="urn:microsoft.com/office/officeart/2005/8/layout/vList2"/>
    <dgm:cxn modelId="{5B37B90B-BE70-4151-A597-FC2991B295E4}" type="presParOf" srcId="{4031CFDA-E953-4DE8-94E7-FC5C2B86CBB0}" destId="{6027F751-CE8C-40B3-8658-DD31BA7A755A}"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68A536-F49D-435F-998C-3E0606FF2B47}">
      <dsp:nvSpPr>
        <dsp:cNvPr id="0" name=""/>
        <dsp:cNvSpPr/>
      </dsp:nvSpPr>
      <dsp:spPr>
        <a:xfrm>
          <a:off x="0" y="64775"/>
          <a:ext cx="7784275" cy="798524"/>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latin typeface="Arial" pitchFamily="34" charset="0"/>
              <a:cs typeface="Arial" pitchFamily="34" charset="0"/>
            </a:rPr>
            <a:t>Expenses</a:t>
          </a:r>
          <a:endParaRPr lang="en-US" sz="2100" kern="1200" dirty="0">
            <a:latin typeface="Arial" pitchFamily="34" charset="0"/>
            <a:cs typeface="Arial" pitchFamily="34" charset="0"/>
          </a:endParaRPr>
        </a:p>
      </dsp:txBody>
      <dsp:txXfrm>
        <a:off x="0" y="64775"/>
        <a:ext cx="7784275" cy="798524"/>
      </dsp:txXfrm>
    </dsp:sp>
    <dsp:sp modelId="{087440BF-CBD1-486D-8486-F95A213B567D}">
      <dsp:nvSpPr>
        <dsp:cNvPr id="0" name=""/>
        <dsp:cNvSpPr/>
      </dsp:nvSpPr>
      <dsp:spPr>
        <a:xfrm>
          <a:off x="0" y="923780"/>
          <a:ext cx="7784275" cy="798524"/>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latin typeface="Arial" pitchFamily="34" charset="0"/>
              <a:cs typeface="Arial" pitchFamily="34" charset="0"/>
            </a:rPr>
            <a:t>Missed opportunities on home campus</a:t>
          </a:r>
          <a:endParaRPr lang="en-US" sz="2100" kern="1200" dirty="0">
            <a:latin typeface="Arial" pitchFamily="34" charset="0"/>
            <a:cs typeface="Arial" pitchFamily="34" charset="0"/>
          </a:endParaRPr>
        </a:p>
      </dsp:txBody>
      <dsp:txXfrm>
        <a:off x="0" y="923780"/>
        <a:ext cx="7784275" cy="798524"/>
      </dsp:txXfrm>
    </dsp:sp>
    <dsp:sp modelId="{7ED2E4ED-BE83-4C96-A071-0B4B5A785B77}">
      <dsp:nvSpPr>
        <dsp:cNvPr id="0" name=""/>
        <dsp:cNvSpPr/>
      </dsp:nvSpPr>
      <dsp:spPr>
        <a:xfrm>
          <a:off x="0" y="1782785"/>
          <a:ext cx="7784275" cy="798524"/>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latin typeface="Arial" pitchFamily="34" charset="0"/>
              <a:cs typeface="Arial" pitchFamily="34" charset="0"/>
            </a:rPr>
            <a:t>Challenges with logistics, such as housing</a:t>
          </a:r>
          <a:endParaRPr lang="en-US" sz="2100" kern="1200" dirty="0">
            <a:latin typeface="Arial" pitchFamily="34" charset="0"/>
            <a:cs typeface="Arial" pitchFamily="34" charset="0"/>
          </a:endParaRPr>
        </a:p>
      </dsp:txBody>
      <dsp:txXfrm>
        <a:off x="0" y="1782785"/>
        <a:ext cx="7784275" cy="798524"/>
      </dsp:txXfrm>
    </dsp:sp>
    <dsp:sp modelId="{31E825AE-5AD7-4713-86AA-056B4023418F}">
      <dsp:nvSpPr>
        <dsp:cNvPr id="0" name=""/>
        <dsp:cNvSpPr/>
      </dsp:nvSpPr>
      <dsp:spPr>
        <a:xfrm>
          <a:off x="0" y="2641790"/>
          <a:ext cx="7784275" cy="798524"/>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latin typeface="Arial" pitchFamily="34" charset="0"/>
              <a:cs typeface="Arial" pitchFamily="34" charset="0"/>
            </a:rPr>
            <a:t>Conflicting in-house policies governing the threshold for permitting students to study abroad</a:t>
          </a:r>
          <a:endParaRPr lang="en-US" sz="2100" kern="1200" dirty="0">
            <a:latin typeface="Arial" pitchFamily="34" charset="0"/>
            <a:cs typeface="Arial" pitchFamily="34" charset="0"/>
          </a:endParaRPr>
        </a:p>
      </dsp:txBody>
      <dsp:txXfrm>
        <a:off x="0" y="2641790"/>
        <a:ext cx="7784275" cy="798524"/>
      </dsp:txXfrm>
    </dsp:sp>
    <dsp:sp modelId="{B60D78DB-1BEF-403A-AD33-C412779A3552}">
      <dsp:nvSpPr>
        <dsp:cNvPr id="0" name=""/>
        <dsp:cNvSpPr/>
      </dsp:nvSpPr>
      <dsp:spPr>
        <a:xfrm>
          <a:off x="0" y="3500795"/>
          <a:ext cx="7784275" cy="798524"/>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latin typeface="Arial" pitchFamily="34" charset="0"/>
              <a:cs typeface="Arial" pitchFamily="34" charset="0"/>
            </a:rPr>
            <a:t>Questioning the intrinsic value of a study abroad experience </a:t>
          </a:r>
          <a:endParaRPr lang="en-US" sz="2100" kern="1200" dirty="0">
            <a:latin typeface="Arial" pitchFamily="34" charset="0"/>
            <a:cs typeface="Arial" pitchFamily="34" charset="0"/>
          </a:endParaRPr>
        </a:p>
      </dsp:txBody>
      <dsp:txXfrm>
        <a:off x="0" y="3500795"/>
        <a:ext cx="7784275" cy="79852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D508DE-9392-4003-9206-3EA35FD83FD1}">
      <dsp:nvSpPr>
        <dsp:cNvPr id="0" name=""/>
        <dsp:cNvSpPr/>
      </dsp:nvSpPr>
      <dsp:spPr>
        <a:xfrm>
          <a:off x="0" y="366759"/>
          <a:ext cx="7784275" cy="1167952"/>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latin typeface="Arial" pitchFamily="34" charset="0"/>
              <a:cs typeface="Arial" pitchFamily="34" charset="0"/>
            </a:rPr>
            <a:t>Providing additional resources to students such as Notre Dame’s decision to purchase a building to use as a dorm</a:t>
          </a:r>
          <a:endParaRPr lang="en-US" sz="2200" kern="1200" dirty="0">
            <a:latin typeface="Arial" pitchFamily="34" charset="0"/>
            <a:cs typeface="Arial" pitchFamily="34" charset="0"/>
          </a:endParaRPr>
        </a:p>
      </dsp:txBody>
      <dsp:txXfrm>
        <a:off x="0" y="366759"/>
        <a:ext cx="7784275" cy="1167952"/>
      </dsp:txXfrm>
    </dsp:sp>
    <dsp:sp modelId="{ACFF04D9-FB87-4B8A-9B84-8B1F7E535153}">
      <dsp:nvSpPr>
        <dsp:cNvPr id="0" name=""/>
        <dsp:cNvSpPr/>
      </dsp:nvSpPr>
      <dsp:spPr>
        <a:xfrm>
          <a:off x="0" y="1598071"/>
          <a:ext cx="7784275" cy="1167952"/>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latin typeface="Arial" pitchFamily="34" charset="0"/>
              <a:cs typeface="Arial" pitchFamily="34" charset="0"/>
            </a:rPr>
            <a:t>Increased interest in exploring and developing or expanding partnerships or consortiums to share the costs/risks and to increase the pool of prospective students</a:t>
          </a:r>
          <a:endParaRPr lang="en-US" sz="2200" kern="1200" dirty="0">
            <a:latin typeface="Arial" pitchFamily="34" charset="0"/>
            <a:cs typeface="Arial" pitchFamily="34" charset="0"/>
          </a:endParaRPr>
        </a:p>
      </dsp:txBody>
      <dsp:txXfrm>
        <a:off x="0" y="1598071"/>
        <a:ext cx="7784275" cy="1167952"/>
      </dsp:txXfrm>
    </dsp:sp>
    <dsp:sp modelId="{1C45E4F0-9852-42CA-86FE-0702BBD7FDBF}">
      <dsp:nvSpPr>
        <dsp:cNvPr id="0" name=""/>
        <dsp:cNvSpPr/>
      </dsp:nvSpPr>
      <dsp:spPr>
        <a:xfrm>
          <a:off x="0" y="2829384"/>
          <a:ext cx="7784275" cy="1167952"/>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latin typeface="Arial" pitchFamily="34" charset="0"/>
              <a:cs typeface="Arial" pitchFamily="34" charset="0"/>
            </a:rPr>
            <a:t>Restructuring programs to address concerns of students, faculty and administration</a:t>
          </a:r>
          <a:endParaRPr lang="en-US" sz="2200" kern="1200" dirty="0">
            <a:latin typeface="Arial" pitchFamily="34" charset="0"/>
            <a:cs typeface="Arial" pitchFamily="34" charset="0"/>
          </a:endParaRPr>
        </a:p>
      </dsp:txBody>
      <dsp:txXfrm>
        <a:off x="0" y="2829384"/>
        <a:ext cx="7784275" cy="116795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0BAFD1-D783-45C9-B023-D3B134D27B59}">
      <dsp:nvSpPr>
        <dsp:cNvPr id="0" name=""/>
        <dsp:cNvSpPr/>
      </dsp:nvSpPr>
      <dsp:spPr>
        <a:xfrm>
          <a:off x="0" y="99239"/>
          <a:ext cx="7784275" cy="1000350"/>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cs typeface="Arial" pitchFamily="34" charset="0"/>
            </a:rPr>
            <a:t>Lisa M. Lancia</a:t>
          </a:r>
          <a:r>
            <a:rPr lang="en-US" sz="1900" kern="1200" dirty="0" smtClean="0">
              <a:latin typeface="Arial" pitchFamily="34" charset="0"/>
              <a:cs typeface="Arial" pitchFamily="34" charset="0"/>
            </a:rPr>
            <a:t>, Pace University School of Law, Director of International Strategic Initiatives and the Pace London Law Program, </a:t>
          </a:r>
          <a:r>
            <a:rPr lang="en-US" sz="1900" kern="1200" dirty="0" smtClean="0">
              <a:solidFill>
                <a:srgbClr val="FFFF00"/>
              </a:solidFill>
              <a:latin typeface="Arial" pitchFamily="34" charset="0"/>
              <a:cs typeface="Arial" pitchFamily="34" charset="0"/>
            </a:rPr>
            <a:t>llancia@law.pace.edu</a:t>
          </a:r>
          <a:r>
            <a:rPr lang="en-US" sz="1900" kern="1200" dirty="0" smtClean="0">
              <a:latin typeface="Arial" pitchFamily="34" charset="0"/>
              <a:cs typeface="Arial" pitchFamily="34" charset="0"/>
            </a:rPr>
            <a:t>. </a:t>
          </a:r>
          <a:endParaRPr lang="en-US" sz="1900" kern="1200" dirty="0">
            <a:latin typeface="Arial" pitchFamily="34" charset="0"/>
            <a:cs typeface="Arial" pitchFamily="34" charset="0"/>
          </a:endParaRPr>
        </a:p>
      </dsp:txBody>
      <dsp:txXfrm>
        <a:off x="0" y="99239"/>
        <a:ext cx="7784275" cy="1000350"/>
      </dsp:txXfrm>
    </dsp:sp>
    <dsp:sp modelId="{3802D246-F7C2-4F6A-822F-77302038357F}">
      <dsp:nvSpPr>
        <dsp:cNvPr id="0" name=""/>
        <dsp:cNvSpPr/>
      </dsp:nvSpPr>
      <dsp:spPr>
        <a:xfrm>
          <a:off x="0" y="1154309"/>
          <a:ext cx="7784275" cy="1000350"/>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cs typeface="Arial" pitchFamily="34" charset="0"/>
            </a:rPr>
            <a:t>John Cooper</a:t>
          </a:r>
          <a:r>
            <a:rPr lang="en-US" sz="1900" kern="1200" dirty="0" smtClean="0">
              <a:latin typeface="Arial" pitchFamily="34" charset="0"/>
              <a:cs typeface="Arial" pitchFamily="34" charset="0"/>
            </a:rPr>
            <a:t>, Stetson University College of Law, Associate Dean of International and Cooperative Programs, </a:t>
          </a:r>
          <a:r>
            <a:rPr lang="en-US" sz="1900" kern="1200" dirty="0" smtClean="0">
              <a:solidFill>
                <a:srgbClr val="FFFF00"/>
              </a:solidFill>
              <a:latin typeface="Arial" pitchFamily="34" charset="0"/>
              <a:cs typeface="Arial" pitchFamily="34" charset="0"/>
            </a:rPr>
            <a:t>cooper@law.stetson.edu. </a:t>
          </a:r>
          <a:endParaRPr lang="en-US" sz="1900" kern="1200" dirty="0">
            <a:solidFill>
              <a:srgbClr val="FFFF00"/>
            </a:solidFill>
            <a:latin typeface="Arial" pitchFamily="34" charset="0"/>
            <a:cs typeface="Arial" pitchFamily="34" charset="0"/>
          </a:endParaRPr>
        </a:p>
      </dsp:txBody>
      <dsp:txXfrm>
        <a:off x="0" y="1154309"/>
        <a:ext cx="7784275" cy="1000350"/>
      </dsp:txXfrm>
    </dsp:sp>
    <dsp:sp modelId="{D4C2C534-8B54-4A7E-84D2-871665760171}">
      <dsp:nvSpPr>
        <dsp:cNvPr id="0" name=""/>
        <dsp:cNvSpPr/>
      </dsp:nvSpPr>
      <dsp:spPr>
        <a:xfrm>
          <a:off x="0" y="2209379"/>
          <a:ext cx="7784275" cy="1000350"/>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cs typeface="Arial" pitchFamily="34" charset="0"/>
            </a:rPr>
            <a:t>Geoffrey J. Bennett</a:t>
          </a:r>
          <a:r>
            <a:rPr lang="en-US" sz="1900" kern="1200" dirty="0" smtClean="0">
              <a:latin typeface="Arial" pitchFamily="34" charset="0"/>
              <a:cs typeface="Arial" pitchFamily="34" charset="0"/>
            </a:rPr>
            <a:t>, University of Notre Dame, Director, </a:t>
          </a:r>
          <a:br>
            <a:rPr lang="en-US" sz="1900" kern="1200" dirty="0" smtClean="0">
              <a:latin typeface="Arial" pitchFamily="34" charset="0"/>
              <a:cs typeface="Arial" pitchFamily="34" charset="0"/>
            </a:rPr>
          </a:br>
          <a:r>
            <a:rPr lang="en-US" sz="1900" kern="1200" dirty="0" smtClean="0">
              <a:latin typeface="Arial" pitchFamily="34" charset="0"/>
              <a:cs typeface="Arial" pitchFamily="34" charset="0"/>
            </a:rPr>
            <a:t>London Law Program, </a:t>
          </a:r>
          <a:r>
            <a:rPr lang="en-US" sz="1900" kern="1200" dirty="0" smtClean="0">
              <a:solidFill>
                <a:srgbClr val="FFFF00"/>
              </a:solidFill>
              <a:latin typeface="Arial" pitchFamily="34" charset="0"/>
              <a:cs typeface="Arial" pitchFamily="34" charset="0"/>
            </a:rPr>
            <a:t>geoffrey.j.bennett.24@nd.edu. </a:t>
          </a:r>
          <a:endParaRPr lang="en-US" sz="1900" kern="1200" dirty="0">
            <a:solidFill>
              <a:srgbClr val="FFFF00"/>
            </a:solidFill>
            <a:latin typeface="Arial" pitchFamily="34" charset="0"/>
            <a:cs typeface="Arial" pitchFamily="34" charset="0"/>
          </a:endParaRPr>
        </a:p>
      </dsp:txBody>
      <dsp:txXfrm>
        <a:off x="0" y="2209379"/>
        <a:ext cx="7784275" cy="1000350"/>
      </dsp:txXfrm>
    </dsp:sp>
    <dsp:sp modelId="{6027F751-CE8C-40B3-8658-DD31BA7A755A}">
      <dsp:nvSpPr>
        <dsp:cNvPr id="0" name=""/>
        <dsp:cNvSpPr/>
      </dsp:nvSpPr>
      <dsp:spPr>
        <a:xfrm>
          <a:off x="0" y="3264449"/>
          <a:ext cx="7784275" cy="1000350"/>
        </a:xfrm>
        <a:prstGeom prst="roundRect">
          <a:avLst/>
        </a:prstGeom>
        <a:solidFill>
          <a:srgbClr val="1B49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Arial" pitchFamily="34" charset="0"/>
              <a:cs typeface="Arial" pitchFamily="34" charset="0"/>
            </a:rPr>
            <a:t>Marcella David</a:t>
          </a:r>
          <a:r>
            <a:rPr lang="en-US" sz="1900" kern="1200" dirty="0" smtClean="0">
              <a:latin typeface="Arial" pitchFamily="34" charset="0"/>
              <a:cs typeface="Arial" pitchFamily="34" charset="0"/>
            </a:rPr>
            <a:t>, University of Iowa, Professor of Law &amp; International Studies, Associate Dean for International &amp; Comparative Law, </a:t>
          </a:r>
          <a:r>
            <a:rPr lang="en-US" sz="1900" kern="1200" dirty="0" smtClean="0">
              <a:solidFill>
                <a:srgbClr val="FFFF00"/>
              </a:solidFill>
              <a:latin typeface="Arial" pitchFamily="34" charset="0"/>
              <a:cs typeface="Arial" pitchFamily="34" charset="0"/>
            </a:rPr>
            <a:t>marcella-david@uiowa.edu </a:t>
          </a:r>
          <a:endParaRPr lang="en-US" sz="1900" kern="1200" dirty="0">
            <a:solidFill>
              <a:srgbClr val="FFFF00"/>
            </a:solidFill>
            <a:latin typeface="Arial" pitchFamily="34" charset="0"/>
            <a:cs typeface="Arial" pitchFamily="34" charset="0"/>
          </a:endParaRPr>
        </a:p>
      </dsp:txBody>
      <dsp:txXfrm>
        <a:off x="0" y="3264449"/>
        <a:ext cx="7784275" cy="10003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7277BA-7B35-5446-A36C-BCEC175B298D}" type="datetimeFigureOut">
              <a:rPr lang="en-US" smtClean="0"/>
              <a:pPr/>
              <a:t>4/4/2012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07CE5CD-36C8-5F4B-B366-5DB042D44D63}" type="slidenum">
              <a:rPr lang="en-US" smtClean="0"/>
              <a:pPr/>
              <a:t>‹#›</a:t>
            </a:fld>
            <a:endParaRPr lang="en-US"/>
          </a:p>
        </p:txBody>
      </p:sp>
    </p:spTree>
    <p:extLst>
      <p:ext uri="{BB962C8B-B14F-4D97-AF65-F5344CB8AC3E}">
        <p14:creationId xmlns:p14="http://schemas.microsoft.com/office/powerpoint/2010/main" xmlns="" val="3094912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F2858D7-64BB-B247-A77B-B16041EE73CE}" type="datetimeFigureOut">
              <a:rPr lang="en-US" smtClean="0"/>
              <a:pPr/>
              <a:t>4/4/2012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1D57EB-A29F-DB4D-A725-851D6D2BDEDC}" type="slidenum">
              <a:rPr lang="en-US" smtClean="0"/>
              <a:pPr/>
              <a:t>‹#›</a:t>
            </a:fld>
            <a:endParaRPr lang="en-US"/>
          </a:p>
        </p:txBody>
      </p:sp>
    </p:spTree>
    <p:extLst>
      <p:ext uri="{BB962C8B-B14F-4D97-AF65-F5344CB8AC3E}">
        <p14:creationId xmlns:p14="http://schemas.microsoft.com/office/powerpoint/2010/main" xmlns="" val="14974911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Panel members will introduce themselves and their area of responsibility,</a:t>
            </a:r>
            <a:r>
              <a:rPr lang="en-US" baseline="0" dirty="0" smtClean="0"/>
              <a:t> giving a bit of background on their programs in London. </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2</a:t>
            </a:fld>
            <a:endParaRPr lang="en-US"/>
          </a:p>
        </p:txBody>
      </p:sp>
    </p:spTree>
    <p:extLst>
      <p:ext uri="{BB962C8B-B14F-4D97-AF65-F5344CB8AC3E}">
        <p14:creationId xmlns:p14="http://schemas.microsoft.com/office/powerpoint/2010/main" xmlns="" val="50724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to give recent history</a:t>
            </a:r>
            <a:r>
              <a:rPr lang="en-US" baseline="0" dirty="0" smtClean="0"/>
              <a:t> of changes to ABA criteria and how it effected Pace and Stetson’s program, prompting a cost/benefit analysis at PLS and outreach to those at other schools. </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4</a:t>
            </a:fld>
            <a:endParaRPr lang="en-US"/>
          </a:p>
        </p:txBody>
      </p:sp>
    </p:spTree>
    <p:extLst>
      <p:ext uri="{BB962C8B-B14F-4D97-AF65-F5344CB8AC3E}">
        <p14:creationId xmlns:p14="http://schemas.microsoft.com/office/powerpoint/2010/main" xmlns="" val="59906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to give recent history</a:t>
            </a:r>
            <a:r>
              <a:rPr lang="en-US" baseline="0" dirty="0" smtClean="0"/>
              <a:t> of changes to ABA criteria and how it effected Pace and Stetson’s program, prompting a cost/benefit analysis at PLS and outreach to those at other schools. </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5</a:t>
            </a:fld>
            <a:endParaRPr lang="en-US"/>
          </a:p>
        </p:txBody>
      </p:sp>
    </p:spTree>
    <p:extLst>
      <p:ext uri="{BB962C8B-B14F-4D97-AF65-F5344CB8AC3E}">
        <p14:creationId xmlns:p14="http://schemas.microsoft.com/office/powerpoint/2010/main" xmlns="" val="36512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conversation</a:t>
            </a:r>
            <a:r>
              <a:rPr lang="en-US" baseline="0" dirty="0" smtClean="0"/>
              <a:t> with all panelists.</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6</a:t>
            </a:fld>
            <a:endParaRPr lang="en-US"/>
          </a:p>
        </p:txBody>
      </p:sp>
    </p:spTree>
    <p:extLst>
      <p:ext uri="{BB962C8B-B14F-4D97-AF65-F5344CB8AC3E}">
        <p14:creationId xmlns:p14="http://schemas.microsoft.com/office/powerpoint/2010/main" xmlns="" val="354111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economic downturn, poor</a:t>
            </a:r>
            <a:r>
              <a:rPr lang="en-US" baseline="0" dirty="0" smtClean="0"/>
              <a:t> value of US dollar to the British Pound. Increased student anxiety with being away from home campus during job or internship search, or for OCI, in the hyper competitive and shrinking legal job market. Open conversation.</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7</a:t>
            </a:fld>
            <a:endParaRPr lang="en-US"/>
          </a:p>
        </p:txBody>
      </p:sp>
    </p:spTree>
    <p:extLst>
      <p:ext uri="{BB962C8B-B14F-4D97-AF65-F5344CB8AC3E}">
        <p14:creationId xmlns:p14="http://schemas.microsoft.com/office/powerpoint/2010/main" xmlns="" val="391879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conversation.</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8</a:t>
            </a:fld>
            <a:endParaRPr lang="en-US"/>
          </a:p>
        </p:txBody>
      </p:sp>
    </p:spTree>
    <p:extLst>
      <p:ext uri="{BB962C8B-B14F-4D97-AF65-F5344CB8AC3E}">
        <p14:creationId xmlns:p14="http://schemas.microsoft.com/office/powerpoint/2010/main" xmlns="" val="225189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conversation with all panelists.</a:t>
            </a:r>
            <a:endParaRPr lang="en-US" dirty="0"/>
          </a:p>
        </p:txBody>
      </p:sp>
      <p:sp>
        <p:nvSpPr>
          <p:cNvPr id="4" name="Slide Number Placeholder 3"/>
          <p:cNvSpPr>
            <a:spLocks noGrp="1"/>
          </p:cNvSpPr>
          <p:nvPr>
            <p:ph type="sldNum" sz="quarter" idx="10"/>
          </p:nvPr>
        </p:nvSpPr>
        <p:spPr/>
        <p:txBody>
          <a:bodyPr/>
          <a:lstStyle/>
          <a:p>
            <a:fld id="{B71D57EB-A29F-DB4D-A725-851D6D2BDEDC}" type="slidenum">
              <a:rPr lang="en-US" smtClean="0"/>
              <a:pPr/>
              <a:t>9</a:t>
            </a:fld>
            <a:endParaRPr lang="en-US"/>
          </a:p>
        </p:txBody>
      </p:sp>
    </p:spTree>
    <p:extLst>
      <p:ext uri="{BB962C8B-B14F-4D97-AF65-F5344CB8AC3E}">
        <p14:creationId xmlns:p14="http://schemas.microsoft.com/office/powerpoint/2010/main" xmlns="" val="37456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Contact</a:t>
            </a:r>
            <a:r>
              <a:rPr lang="en-US" baseline="0" smtClean="0"/>
              <a:t> us</a:t>
            </a:r>
            <a:endParaRPr lang="en-US"/>
          </a:p>
        </p:txBody>
      </p:sp>
      <p:sp>
        <p:nvSpPr>
          <p:cNvPr id="4" name="Slide Number Placeholder 3"/>
          <p:cNvSpPr>
            <a:spLocks noGrp="1"/>
          </p:cNvSpPr>
          <p:nvPr>
            <p:ph type="sldNum" sz="quarter" idx="10"/>
          </p:nvPr>
        </p:nvSpPr>
        <p:spPr/>
        <p:txBody>
          <a:bodyPr/>
          <a:lstStyle/>
          <a:p>
            <a:fld id="{B71D57EB-A29F-DB4D-A725-851D6D2BDEDC}" type="slidenum">
              <a:rPr lang="en-US" smtClean="0"/>
              <a:pPr/>
              <a:t>10</a:t>
            </a:fld>
            <a:endParaRPr lang="en-US"/>
          </a:p>
        </p:txBody>
      </p:sp>
    </p:spTree>
    <p:extLst>
      <p:ext uri="{BB962C8B-B14F-4D97-AF65-F5344CB8AC3E}">
        <p14:creationId xmlns:p14="http://schemas.microsoft.com/office/powerpoint/2010/main" xmlns="" val="2688584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ace_title_w_t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564300" y="2784593"/>
            <a:ext cx="6174460" cy="1101607"/>
          </a:xfrm>
        </p:spPr>
        <p:txBody>
          <a:bodyPr anchor="t">
            <a:normAutofit/>
          </a:bodyPr>
          <a:lstStyle>
            <a:lvl1pPr algn="l">
              <a:defRPr sz="3200">
                <a:solidFill>
                  <a:srgbClr val="EAEEA6"/>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64300" y="4120444"/>
            <a:ext cx="6174460" cy="1518356"/>
          </a:xfr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ace_body_w_tag.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lnSpc>
                <a:spcPts val="4000"/>
              </a:lnSpc>
              <a:defRPr sz="3600">
                <a:solidFill>
                  <a:srgbClr val="1B498A"/>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64096"/>
          </a:xfrm>
        </p:spPr>
        <p:txBody>
          <a:bodyPr/>
          <a:lstStyle>
            <a:lvl1pPr>
              <a:defRPr>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2"/>
          </p:nvPr>
        </p:nvSpPr>
        <p:spPr>
          <a:xfrm>
            <a:off x="8391407" y="6356350"/>
            <a:ext cx="502356" cy="365125"/>
          </a:xfrm>
          <a:prstGeom prst="rect">
            <a:avLst/>
          </a:prstGeom>
        </p:spPr>
        <p:txBody>
          <a:bodyPr wrap="none"/>
          <a:lstStyle>
            <a:lvl1pPr algn="r">
              <a:defRPr sz="1200">
                <a:solidFill>
                  <a:srgbClr val="404040"/>
                </a:solidFill>
                <a:latin typeface="Arial"/>
                <a:cs typeface="Arial"/>
              </a:defRPr>
            </a:lvl1pPr>
          </a:lstStyle>
          <a:p>
            <a:fld id="{64316358-F404-0849-8581-AAE7E50364D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pace_body_w_tag.jpg"/>
          <p:cNvPicPr>
            <a:picLocks noChangeAspect="1"/>
          </p:cNvPicPr>
          <p:nvPr userDrawn="1"/>
        </p:nvPicPr>
        <p:blipFill>
          <a:blip r:embed="rId2"/>
          <a:stretch>
            <a:fillRect/>
          </a:stretch>
        </p:blipFill>
        <p:spPr>
          <a:xfrm>
            <a:off x="0" y="0"/>
            <a:ext cx="9144000" cy="6858000"/>
          </a:xfrm>
          <a:prstGeom prst="rect">
            <a:avLst/>
          </a:prstGeom>
        </p:spPr>
      </p:pic>
      <p:sp>
        <p:nvSpPr>
          <p:cNvPr id="12" name="Slide Number Placeholder 5"/>
          <p:cNvSpPr>
            <a:spLocks noGrp="1"/>
          </p:cNvSpPr>
          <p:nvPr>
            <p:ph type="sldNum" sz="quarter" idx="12"/>
          </p:nvPr>
        </p:nvSpPr>
        <p:spPr>
          <a:xfrm>
            <a:off x="8391407" y="6356350"/>
            <a:ext cx="502356" cy="365125"/>
          </a:xfrm>
          <a:prstGeom prst="rect">
            <a:avLst/>
          </a:prstGeom>
        </p:spPr>
        <p:txBody>
          <a:bodyPr wrap="none"/>
          <a:lstStyle>
            <a:lvl1pPr algn="r">
              <a:defRPr sz="1200">
                <a:solidFill>
                  <a:srgbClr val="404040"/>
                </a:solidFill>
                <a:latin typeface="Arial"/>
                <a:cs typeface="Arial"/>
              </a:defRPr>
            </a:lvl1pPr>
          </a:lstStyle>
          <a:p>
            <a:fld id="{64316358-F404-0849-8581-AAE7E50364D5}" type="slidenum">
              <a:rPr lang="en-US" smtClean="0"/>
              <a:pPr/>
              <a:t>‹#›</a:t>
            </a:fld>
            <a:endParaRPr lang="en-US" dirty="0"/>
          </a:p>
        </p:txBody>
      </p:sp>
      <p:sp>
        <p:nvSpPr>
          <p:cNvPr id="2" name="Title 1"/>
          <p:cNvSpPr>
            <a:spLocks noGrp="1"/>
          </p:cNvSpPr>
          <p:nvPr>
            <p:ph type="title"/>
          </p:nvPr>
        </p:nvSpPr>
        <p:spPr/>
        <p:txBody>
          <a:bodyPr/>
          <a:lstStyle>
            <a:lvl1pPr algn="l">
              <a:defRPr>
                <a:solidFill>
                  <a:srgbClr val="1B498A"/>
                </a:solidFill>
                <a:latin typeface="Arial"/>
                <a:cs typeface="Aria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57200" y="1535113"/>
            <a:ext cx="5384800" cy="4591050"/>
          </a:xfr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2"/>
          <p:cNvSpPr>
            <a:spLocks noGrp="1"/>
          </p:cNvSpPr>
          <p:nvPr>
            <p:ph type="pic" idx="13"/>
          </p:nvPr>
        </p:nvSpPr>
        <p:spPr>
          <a:xfrm>
            <a:off x="6019800" y="1535113"/>
            <a:ext cx="2667000" cy="4591050"/>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4300" y="2503055"/>
            <a:ext cx="6174460" cy="1383145"/>
          </a:xfrm>
        </p:spPr>
        <p:txBody>
          <a:bodyPr>
            <a:noAutofit/>
          </a:bodyPr>
          <a:lstStyle/>
          <a:p>
            <a:r>
              <a:rPr lang="en-US" dirty="0"/>
              <a:t>Trends and Challenges in ABA-Approved </a:t>
            </a:r>
            <a:r>
              <a:rPr lang="en-US" dirty="0" smtClean="0"/>
              <a:t>Semester</a:t>
            </a:r>
            <a:br>
              <a:rPr lang="en-US" dirty="0" smtClean="0"/>
            </a:br>
            <a:r>
              <a:rPr lang="en-US" dirty="0" smtClean="0"/>
              <a:t>Abroad </a:t>
            </a:r>
            <a:r>
              <a:rPr lang="en-US" dirty="0"/>
              <a:t>Programs </a:t>
            </a:r>
          </a:p>
        </p:txBody>
      </p:sp>
      <p:sp>
        <p:nvSpPr>
          <p:cNvPr id="3" name="Subtitle 2"/>
          <p:cNvSpPr>
            <a:spLocks noGrp="1"/>
          </p:cNvSpPr>
          <p:nvPr>
            <p:ph type="subTitle" idx="1"/>
          </p:nvPr>
        </p:nvSpPr>
        <p:spPr>
          <a:xfrm>
            <a:off x="1564300" y="4275117"/>
            <a:ext cx="6174460" cy="1518356"/>
          </a:xfrm>
        </p:spPr>
        <p:txBody>
          <a:bodyPr>
            <a:normAutofit/>
          </a:bodyPr>
          <a:lstStyle/>
          <a:p>
            <a:r>
              <a:rPr lang="en-US" dirty="0" smtClean="0"/>
              <a:t>A Discussion of recent </a:t>
            </a:r>
            <a:r>
              <a:rPr lang="en-US" dirty="0"/>
              <a:t>d</a:t>
            </a:r>
            <a:r>
              <a:rPr lang="en-US" dirty="0" smtClean="0"/>
              <a:t>evelopments affecting the viability of full-term ABA-approved study abroad programs.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Trends and Challenges in ABA-Approved Semester Abroad Programs </a:t>
            </a:r>
            <a:endParaRPr lang="en-US" dirty="0"/>
          </a:p>
        </p:txBody>
      </p:sp>
      <p:graphicFrame>
        <p:nvGraphicFramePr>
          <p:cNvPr id="5" name="Content Placeholder 4"/>
          <p:cNvGraphicFramePr>
            <a:graphicFrameLocks noGrp="1"/>
          </p:cNvGraphicFramePr>
          <p:nvPr>
            <p:ph idx="1"/>
          </p:nvPr>
        </p:nvGraphicFramePr>
        <p:xfrm>
          <a:off x="457200" y="1600200"/>
          <a:ext cx="7784275" cy="4364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4316358-F404-0849-8581-AAE7E50364D5}" type="slidenum">
              <a:rPr lang="en-US" smtClean="0"/>
              <a:pPr/>
              <a:t>10</a:t>
            </a:fld>
            <a:endParaRPr lang="en-US" dirty="0"/>
          </a:p>
        </p:txBody>
      </p:sp>
    </p:spTree>
    <p:extLst>
      <p:ext uri="{BB962C8B-B14F-4D97-AF65-F5344CB8AC3E}">
        <p14:creationId xmlns:p14="http://schemas.microsoft.com/office/powerpoint/2010/main" xmlns="" val="89246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4421" y="3467595"/>
            <a:ext cx="5032340" cy="646331"/>
          </a:xfrm>
          <a:prstGeom prst="rect">
            <a:avLst/>
          </a:prstGeom>
          <a:noFill/>
        </p:spPr>
        <p:txBody>
          <a:bodyPr wrap="none" rtlCol="0">
            <a:spAutoFit/>
          </a:bodyPr>
          <a:lstStyle/>
          <a:p>
            <a:r>
              <a:rPr lang="en-US" sz="3600" dirty="0" smtClean="0">
                <a:solidFill>
                  <a:srgbClr val="EAEEA6"/>
                </a:solidFill>
                <a:latin typeface="Arial" pitchFamily="34" charset="0"/>
                <a:cs typeface="Arial" pitchFamily="34" charset="0"/>
              </a:rPr>
              <a:t>Questions and Answers</a:t>
            </a:r>
            <a:endParaRPr lang="en-US" sz="3600" dirty="0">
              <a:solidFill>
                <a:srgbClr val="EAEEA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686800" cy="1143000"/>
          </a:xfrm>
        </p:spPr>
        <p:txBody>
          <a:bodyPr>
            <a:noAutofit/>
          </a:bodyPr>
          <a:lstStyle/>
          <a:p>
            <a:r>
              <a:rPr lang="en-US" sz="3600" dirty="0" smtClean="0"/>
              <a:t>Trends and Challenges in ABA-Approved Semester Abroad Programs </a:t>
            </a:r>
            <a:endParaRPr lang="en-US" sz="3600" dirty="0"/>
          </a:p>
        </p:txBody>
      </p:sp>
      <p:sp>
        <p:nvSpPr>
          <p:cNvPr id="12" name="Content Placeholder 11"/>
          <p:cNvSpPr>
            <a:spLocks noGrp="1"/>
          </p:cNvSpPr>
          <p:nvPr>
            <p:ph idx="1"/>
          </p:nvPr>
        </p:nvSpPr>
        <p:spPr>
          <a:xfrm>
            <a:off x="457199" y="1890112"/>
            <a:ext cx="4102925" cy="3821324"/>
          </a:xfrm>
        </p:spPr>
        <p:txBody>
          <a:bodyPr/>
          <a:lstStyle/>
          <a:p>
            <a:pPr marL="0" indent="0">
              <a:buNone/>
            </a:pPr>
            <a:endParaRPr lang="en-US" dirty="0" smtClean="0"/>
          </a:p>
          <a:p>
            <a:pPr marL="0" indent="0">
              <a:buNone/>
            </a:pPr>
            <a:endParaRPr lang="en-US" dirty="0"/>
          </a:p>
          <a:p>
            <a:pPr marL="0" indent="0">
              <a:buNone/>
            </a:pPr>
            <a:r>
              <a:rPr lang="en-US" dirty="0" smtClean="0"/>
              <a:t>Who are we and who do we represent. </a:t>
            </a:r>
          </a:p>
        </p:txBody>
      </p:sp>
      <p:sp>
        <p:nvSpPr>
          <p:cNvPr id="7" name="Slide Number Placeholder 6"/>
          <p:cNvSpPr>
            <a:spLocks noGrp="1"/>
          </p:cNvSpPr>
          <p:nvPr>
            <p:ph type="sldNum" sz="quarter" idx="12"/>
          </p:nvPr>
        </p:nvSpPr>
        <p:spPr/>
        <p:txBody>
          <a:bodyPr/>
          <a:lstStyle/>
          <a:p>
            <a:fld id="{64316358-F404-0849-8581-AAE7E50364D5}" type="slidenum">
              <a:rPr lang="en-US" smtClean="0"/>
              <a:pPr/>
              <a:t>2</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rot="5400000">
            <a:off x="4841987" y="2340827"/>
            <a:ext cx="3893192" cy="2919894"/>
          </a:xfrm>
          <a:prstGeom prst="round2SameRect">
            <a:avLst>
              <a:gd name="adj1" fmla="val 23546"/>
              <a:gd name="adj2" fmla="val 0"/>
            </a:avLst>
          </a:prstGeom>
          <a:ln>
            <a:noFill/>
          </a:ln>
          <a:effectLst>
            <a:outerShdw blurRad="101600" dist="1016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and Challenges in ABA-Approved Semester Abroad Programs </a:t>
            </a:r>
          </a:p>
        </p:txBody>
      </p:sp>
      <p:sp>
        <p:nvSpPr>
          <p:cNvPr id="3" name="Content Placeholder 2"/>
          <p:cNvSpPr>
            <a:spLocks noGrp="1"/>
          </p:cNvSpPr>
          <p:nvPr>
            <p:ph idx="1"/>
          </p:nvPr>
        </p:nvSpPr>
        <p:spPr/>
        <p:txBody>
          <a:bodyPr/>
          <a:lstStyle/>
          <a:p>
            <a:pPr algn="ctr"/>
            <a:endParaRPr lang="en-US" dirty="0" smtClean="0"/>
          </a:p>
          <a:p>
            <a:pPr algn="ctr"/>
            <a:r>
              <a:rPr lang="en-US" dirty="0" smtClean="0"/>
              <a:t>Pace London Law Program </a:t>
            </a:r>
          </a:p>
          <a:p>
            <a:pPr algn="ctr"/>
            <a:r>
              <a:rPr lang="en-US" dirty="0" smtClean="0"/>
              <a:t>Stetson Law’s Autumn in London Program</a:t>
            </a:r>
          </a:p>
          <a:p>
            <a:pPr algn="ctr"/>
            <a:r>
              <a:rPr lang="en-US" smtClean="0"/>
              <a:t>The London </a:t>
            </a:r>
            <a:r>
              <a:rPr lang="en-US" dirty="0" smtClean="0"/>
              <a:t>Law Consortium (Iowa)</a:t>
            </a:r>
          </a:p>
          <a:p>
            <a:pPr algn="ctr"/>
            <a:r>
              <a:rPr lang="en-US" dirty="0" smtClean="0"/>
              <a:t>Notre Dame’s J.D. Study in London</a:t>
            </a:r>
          </a:p>
          <a:p>
            <a:endParaRPr lang="en-US" dirty="0"/>
          </a:p>
        </p:txBody>
      </p:sp>
      <p:sp>
        <p:nvSpPr>
          <p:cNvPr id="4" name="Slide Number Placeholder 3"/>
          <p:cNvSpPr>
            <a:spLocks noGrp="1"/>
          </p:cNvSpPr>
          <p:nvPr>
            <p:ph type="sldNum" sz="quarter" idx="12"/>
          </p:nvPr>
        </p:nvSpPr>
        <p:spPr/>
        <p:txBody>
          <a:bodyPr/>
          <a:lstStyle/>
          <a:p>
            <a:fld id="{64316358-F404-0849-8581-AAE7E50364D5}" type="slidenum">
              <a:rPr lang="en-US" smtClean="0"/>
              <a:pPr/>
              <a:t>3</a:t>
            </a:fld>
            <a:endParaRPr lang="en-US" dirty="0"/>
          </a:p>
        </p:txBody>
      </p:sp>
    </p:spTree>
    <p:extLst>
      <p:ext uri="{BB962C8B-B14F-4D97-AF65-F5344CB8AC3E}">
        <p14:creationId xmlns:p14="http://schemas.microsoft.com/office/powerpoint/2010/main" xmlns="" val="134099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Trends and Challenges in ABA-Approved Semester Abroad Programs </a:t>
            </a:r>
            <a:endParaRPr lang="en-US" dirty="0"/>
          </a:p>
        </p:txBody>
      </p:sp>
      <p:sp>
        <p:nvSpPr>
          <p:cNvPr id="3" name="Content Placeholder 2"/>
          <p:cNvSpPr>
            <a:spLocks noGrp="1"/>
          </p:cNvSpPr>
          <p:nvPr>
            <p:ph idx="1"/>
          </p:nvPr>
        </p:nvSpPr>
        <p:spPr>
          <a:xfrm>
            <a:off x="4545366" y="2375065"/>
            <a:ext cx="4447713" cy="3280802"/>
          </a:xfrm>
        </p:spPr>
        <p:txBody>
          <a:bodyPr/>
          <a:lstStyle/>
          <a:p>
            <a:pPr marL="0" indent="0">
              <a:buNone/>
            </a:pPr>
            <a:r>
              <a:rPr lang="en-US" dirty="0" smtClean="0"/>
              <a:t>What prompted four individuals from such diverse institutions to begin a conversation on our study abroad programs?</a:t>
            </a:r>
            <a:endParaRPr lang="en-US" dirty="0"/>
          </a:p>
        </p:txBody>
      </p:sp>
      <p:sp>
        <p:nvSpPr>
          <p:cNvPr id="4" name="Slide Number Placeholder 3"/>
          <p:cNvSpPr>
            <a:spLocks noGrp="1"/>
          </p:cNvSpPr>
          <p:nvPr>
            <p:ph type="sldNum" sz="quarter" idx="12"/>
          </p:nvPr>
        </p:nvSpPr>
        <p:spPr/>
        <p:txBody>
          <a:bodyPr/>
          <a:lstStyle/>
          <a:p>
            <a:fld id="{64316358-F404-0849-8581-AAE7E50364D5}" type="slidenum">
              <a:rPr lang="en-US" smtClean="0"/>
              <a:pPr/>
              <a:t>4</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57200" y="2227391"/>
            <a:ext cx="3838996" cy="2882211"/>
          </a:xfrm>
          <a:prstGeom prst="round2SameRect">
            <a:avLst>
              <a:gd name="adj1" fmla="val 23546"/>
              <a:gd name="adj2" fmla="val 0"/>
            </a:avLst>
          </a:prstGeom>
          <a:ln>
            <a:noFill/>
          </a:ln>
          <a:effectLst>
            <a:outerShdw blurRad="101600" dist="101600" dir="2700000" algn="tl" rotWithShape="0">
              <a:prstClr val="black">
                <a:alpha val="40000"/>
              </a:prstClr>
            </a:outerShdw>
          </a:effectLst>
        </p:spPr>
      </p:pic>
    </p:spTree>
    <p:extLst>
      <p:ext uri="{BB962C8B-B14F-4D97-AF65-F5344CB8AC3E}">
        <p14:creationId xmlns:p14="http://schemas.microsoft.com/office/powerpoint/2010/main" xmlns="" val="39050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Trends and Challenges in ABA-Approved Semester Abroad Programs </a:t>
            </a:r>
            <a:endParaRPr lang="en-US" dirty="0"/>
          </a:p>
        </p:txBody>
      </p:sp>
      <p:sp>
        <p:nvSpPr>
          <p:cNvPr id="4" name="Content Placeholder 3"/>
          <p:cNvSpPr>
            <a:spLocks noGrp="1"/>
          </p:cNvSpPr>
          <p:nvPr>
            <p:ph idx="1"/>
          </p:nvPr>
        </p:nvSpPr>
        <p:spPr>
          <a:xfrm>
            <a:off x="457202" y="1910402"/>
            <a:ext cx="4399806" cy="3743695"/>
          </a:xfrm>
        </p:spPr>
        <p:txBody>
          <a:bodyPr/>
          <a:lstStyle/>
          <a:p>
            <a:pPr marL="0" indent="0">
              <a:buNone/>
            </a:pPr>
            <a:r>
              <a:rPr lang="en-US" dirty="0" smtClean="0"/>
              <a:t>Changes were made to ABA Criteria regarding semester abroad programs in August 2010, and suspended in January 2012 pending further review.</a:t>
            </a:r>
          </a:p>
          <a:p>
            <a:endParaRPr lang="en-US" dirty="0"/>
          </a:p>
        </p:txBody>
      </p:sp>
      <p:sp>
        <p:nvSpPr>
          <p:cNvPr id="2" name="Slide Number Placeholder 1"/>
          <p:cNvSpPr>
            <a:spLocks noGrp="1"/>
          </p:cNvSpPr>
          <p:nvPr>
            <p:ph type="sldNum" sz="quarter" idx="12"/>
          </p:nvPr>
        </p:nvSpPr>
        <p:spPr/>
        <p:txBody>
          <a:bodyPr/>
          <a:lstStyle/>
          <a:p>
            <a:fld id="{64316358-F404-0849-8581-AAE7E50364D5}" type="slidenum">
              <a:rPr lang="en-US" smtClean="0"/>
              <a:pPr/>
              <a:t>5</a:t>
            </a:fld>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606281" y="1833254"/>
            <a:ext cx="2608851" cy="3897991"/>
          </a:xfrm>
          <a:prstGeom prst="round2SameRect">
            <a:avLst>
              <a:gd name="adj1" fmla="val 23546"/>
              <a:gd name="adj2" fmla="val 0"/>
            </a:avLst>
          </a:prstGeom>
          <a:ln>
            <a:noFill/>
          </a:ln>
          <a:effectLst>
            <a:outerShdw blurRad="101600" dist="1016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Trends and Challenges in ABA-Approved Semester Abroad Programs </a:t>
            </a:r>
            <a:endParaRPr lang="en-US" dirty="0"/>
          </a:p>
        </p:txBody>
      </p:sp>
      <p:sp>
        <p:nvSpPr>
          <p:cNvPr id="3" name="Content Placeholder 2"/>
          <p:cNvSpPr>
            <a:spLocks noGrp="1"/>
          </p:cNvSpPr>
          <p:nvPr>
            <p:ph idx="1"/>
          </p:nvPr>
        </p:nvSpPr>
        <p:spPr>
          <a:xfrm>
            <a:off x="457200" y="1600201"/>
            <a:ext cx="7546769" cy="4364096"/>
          </a:xfrm>
        </p:spPr>
        <p:txBody>
          <a:bodyPr/>
          <a:lstStyle/>
          <a:p>
            <a:pPr marL="0" indent="0">
              <a:buNone/>
            </a:pPr>
            <a:endParaRPr lang="en-US" dirty="0" smtClean="0"/>
          </a:p>
          <a:p>
            <a:pPr marL="0" indent="0">
              <a:buNone/>
            </a:pPr>
            <a:r>
              <a:rPr lang="en-US" dirty="0" smtClean="0"/>
              <a:t>What are the reasons for a decline in interest in full-term study abroad programs amongst law students and </a:t>
            </a:r>
            <a:br>
              <a:rPr lang="en-US" dirty="0" smtClean="0"/>
            </a:br>
            <a:r>
              <a:rPr lang="en-US" dirty="0"/>
              <a:t>w</a:t>
            </a:r>
            <a:r>
              <a:rPr lang="en-US" dirty="0" smtClean="0"/>
              <a:t>hat barriers do students face in </a:t>
            </a:r>
            <a:br>
              <a:rPr lang="en-US" dirty="0" smtClean="0"/>
            </a:br>
            <a:r>
              <a:rPr lang="en-US" dirty="0" smtClean="0"/>
              <a:t>seeking a study abroad opportunity?</a:t>
            </a:r>
            <a:endParaRPr lang="en-US" dirty="0"/>
          </a:p>
        </p:txBody>
      </p:sp>
      <p:sp>
        <p:nvSpPr>
          <p:cNvPr id="4" name="Slide Number Placeholder 3"/>
          <p:cNvSpPr>
            <a:spLocks noGrp="1"/>
          </p:cNvSpPr>
          <p:nvPr>
            <p:ph type="sldNum" sz="quarter" idx="12"/>
          </p:nvPr>
        </p:nvSpPr>
        <p:spPr/>
        <p:txBody>
          <a:bodyPr/>
          <a:lstStyle/>
          <a:p>
            <a:fld id="{64316358-F404-0849-8581-AAE7E50364D5}" type="slidenum">
              <a:rPr lang="en-US" smtClean="0"/>
              <a:pPr/>
              <a:t>6</a:t>
            </a:fld>
            <a:endParaRPr lang="en-US" dirty="0"/>
          </a:p>
        </p:txBody>
      </p:sp>
    </p:spTree>
    <p:extLst>
      <p:ext uri="{BB962C8B-B14F-4D97-AF65-F5344CB8AC3E}">
        <p14:creationId xmlns:p14="http://schemas.microsoft.com/office/powerpoint/2010/main" xmlns="" val="2732544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Trends and Challenges in ABA-Approved Semester Abroad Programs </a:t>
            </a:r>
            <a:endParaRPr lang="en-US" dirty="0"/>
          </a:p>
        </p:txBody>
      </p:sp>
      <p:graphicFrame>
        <p:nvGraphicFramePr>
          <p:cNvPr id="8" name="Content Placeholder 7"/>
          <p:cNvGraphicFramePr>
            <a:graphicFrameLocks noGrp="1"/>
          </p:cNvGraphicFramePr>
          <p:nvPr>
            <p:ph idx="1"/>
          </p:nvPr>
        </p:nvGraphicFramePr>
        <p:xfrm>
          <a:off x="457200" y="1600201"/>
          <a:ext cx="7784275" cy="43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4316358-F404-0849-8581-AAE7E50364D5}" type="slidenum">
              <a:rPr lang="en-US" smtClean="0"/>
              <a:pPr/>
              <a:t>7</a:t>
            </a:fld>
            <a:endParaRPr lang="en-US" dirty="0"/>
          </a:p>
        </p:txBody>
      </p:sp>
    </p:spTree>
    <p:extLst>
      <p:ext uri="{BB962C8B-B14F-4D97-AF65-F5344CB8AC3E}">
        <p14:creationId xmlns:p14="http://schemas.microsoft.com/office/powerpoint/2010/main" xmlns="" val="287214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lum bright="10000"/>
            <a:extLst>
              <a:ext uri="{28A0092B-C50C-407E-A947-70E740481C1C}">
                <a14:useLocalDpi xmlns:a14="http://schemas.microsoft.com/office/drawing/2010/main" xmlns="" val="0"/>
              </a:ext>
            </a:extLst>
          </a:blip>
          <a:srcRect/>
          <a:stretch>
            <a:fillRect/>
          </a:stretch>
        </p:blipFill>
        <p:spPr>
          <a:xfrm>
            <a:off x="2153237" y="3058295"/>
            <a:ext cx="4837526" cy="2906002"/>
          </a:xfrm>
          <a:prstGeom prst="round2SameRect">
            <a:avLst/>
          </a:prstGeom>
          <a:ln>
            <a:noFill/>
          </a:ln>
          <a:effectLst>
            <a:outerShdw blurRad="101600" dist="101600" dir="2700000" algn="tl" rotWithShape="0">
              <a:prstClr val="black">
                <a:alpha val="40000"/>
              </a:prstClr>
            </a:outerShdw>
          </a:effectLst>
        </p:spPr>
      </p:pic>
      <p:sp>
        <p:nvSpPr>
          <p:cNvPr id="2" name="Title 1"/>
          <p:cNvSpPr>
            <a:spLocks noGrp="1"/>
          </p:cNvSpPr>
          <p:nvPr>
            <p:ph type="title"/>
          </p:nvPr>
        </p:nvSpPr>
        <p:spPr>
          <a:xfrm>
            <a:off x="457200" y="274638"/>
            <a:ext cx="8229600" cy="1143000"/>
          </a:xfrm>
        </p:spPr>
        <p:txBody>
          <a:bodyPr/>
          <a:lstStyle/>
          <a:p>
            <a:r>
              <a:rPr lang="en-US" smtClean="0"/>
              <a:t>Trends and Challenges in ABA-Approved Semester Abroad Programs </a:t>
            </a:r>
            <a:endParaRPr lang="en-US" dirty="0"/>
          </a:p>
        </p:txBody>
      </p:sp>
      <p:sp>
        <p:nvSpPr>
          <p:cNvPr id="3" name="Content Placeholder 2"/>
          <p:cNvSpPr>
            <a:spLocks noGrp="1"/>
          </p:cNvSpPr>
          <p:nvPr>
            <p:ph idx="1"/>
          </p:nvPr>
        </p:nvSpPr>
        <p:spPr>
          <a:xfrm>
            <a:off x="457200" y="1600201"/>
            <a:ext cx="6454239" cy="4364096"/>
          </a:xfrm>
        </p:spPr>
        <p:txBody>
          <a:bodyPr/>
          <a:lstStyle/>
          <a:p>
            <a:pPr marL="0" indent="0">
              <a:buNone/>
            </a:pPr>
            <a:r>
              <a:rPr lang="en-US" dirty="0" smtClean="0"/>
              <a:t>What are we doing to address decreasing enrollments?</a:t>
            </a:r>
            <a:endParaRPr lang="en-US" dirty="0"/>
          </a:p>
        </p:txBody>
      </p:sp>
      <p:sp>
        <p:nvSpPr>
          <p:cNvPr id="4" name="Slide Number Placeholder 3"/>
          <p:cNvSpPr>
            <a:spLocks noGrp="1"/>
          </p:cNvSpPr>
          <p:nvPr>
            <p:ph type="sldNum" sz="quarter" idx="12"/>
          </p:nvPr>
        </p:nvSpPr>
        <p:spPr/>
        <p:txBody>
          <a:bodyPr/>
          <a:lstStyle/>
          <a:p>
            <a:fld id="{64316358-F404-0849-8581-AAE7E50364D5}" type="slidenum">
              <a:rPr lang="en-US" smtClean="0"/>
              <a:pPr/>
              <a:t>8</a:t>
            </a:fld>
            <a:endParaRPr lang="en-US" dirty="0"/>
          </a:p>
        </p:txBody>
      </p:sp>
    </p:spTree>
    <p:extLst>
      <p:ext uri="{BB962C8B-B14F-4D97-AF65-F5344CB8AC3E}">
        <p14:creationId xmlns:p14="http://schemas.microsoft.com/office/powerpoint/2010/main" xmlns="" val="365629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Trends and Challenges in ABA-Approved Semester Abroad Programs </a:t>
            </a:r>
            <a:endParaRPr lang="en-US" dirty="0"/>
          </a:p>
        </p:txBody>
      </p:sp>
      <p:graphicFrame>
        <p:nvGraphicFramePr>
          <p:cNvPr id="8" name="Content Placeholder 7"/>
          <p:cNvGraphicFramePr>
            <a:graphicFrameLocks noGrp="1"/>
          </p:cNvGraphicFramePr>
          <p:nvPr>
            <p:ph idx="1"/>
          </p:nvPr>
        </p:nvGraphicFramePr>
        <p:xfrm>
          <a:off x="457200" y="1600201"/>
          <a:ext cx="7784275" cy="43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4316358-F404-0849-8581-AAE7E50364D5}" type="slidenum">
              <a:rPr lang="en-US" smtClean="0"/>
              <a:pPr/>
              <a:t>9</a:t>
            </a:fld>
            <a:endParaRPr lang="en-US" dirty="0"/>
          </a:p>
        </p:txBody>
      </p:sp>
    </p:spTree>
    <p:extLst>
      <p:ext uri="{BB962C8B-B14F-4D97-AF65-F5344CB8AC3E}">
        <p14:creationId xmlns:p14="http://schemas.microsoft.com/office/powerpoint/2010/main" xmlns="" val="30972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TotalTime>
  <Words>531</Words>
  <Application>Microsoft Office PowerPoint</Application>
  <PresentationFormat>On-screen Show (4:3)</PresentationFormat>
  <Paragraphs>62</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Trends and Challenges in ABA-Approved Semester Abroad Programs </vt:lpstr>
      <vt:lpstr>Slide 11</vt:lpstr>
    </vt:vector>
  </TitlesOfParts>
  <Company>Stamats Communications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Mellen</dc:creator>
  <cp:lastModifiedBy>tkaiser</cp:lastModifiedBy>
  <cp:revision>46</cp:revision>
  <cp:lastPrinted>2012-03-07T19:15:15Z</cp:lastPrinted>
  <dcterms:created xsi:type="dcterms:W3CDTF">2010-09-07T16:14:47Z</dcterms:created>
  <dcterms:modified xsi:type="dcterms:W3CDTF">2012-04-04T18:47:19Z</dcterms:modified>
</cp:coreProperties>
</file>