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305" r:id="rId2"/>
    <p:sldId id="260" r:id="rId3"/>
    <p:sldId id="261" r:id="rId4"/>
    <p:sldId id="262" r:id="rId5"/>
    <p:sldId id="263" r:id="rId6"/>
    <p:sldId id="264" r:id="rId7"/>
    <p:sldId id="303" r:id="rId8"/>
    <p:sldId id="266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7" r:id="rId20"/>
    <p:sldId id="322" r:id="rId21"/>
    <p:sldId id="319" r:id="rId22"/>
    <p:sldId id="318" r:id="rId23"/>
    <p:sldId id="320" r:id="rId24"/>
    <p:sldId id="321" r:id="rId25"/>
    <p:sldId id="304" r:id="rId26"/>
    <p:sldId id="323" r:id="rId27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halenb" initials="I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9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llona\Documents\OpenDoors%20IIE%20data%2009-1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llona\Documents\OpenDoors%20IIE%20data%2009-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spPr>
            <a:gradFill>
              <a:gsLst>
                <a:gs pos="0">
                  <a:srgbClr val="A50021"/>
                </a:gs>
                <a:gs pos="59000">
                  <a:schemeClr val="accent1">
                    <a:shade val="67500"/>
                    <a:satMod val="115000"/>
                  </a:schemeClr>
                </a:gs>
                <a:gs pos="100000">
                  <a:srgbClr val="002060"/>
                </a:gs>
              </a:gsLst>
              <a:lin ang="5400000" scaled="0"/>
            </a:gradFill>
          </c:spPr>
          <c:cat>
            <c:strRef>
              <c:f>Sheet3!$B$1:$U$1</c:f>
              <c:strCache>
                <c:ptCount val="20"/>
                <c:pt idx="0">
                  <c:v>87/88</c:v>
                </c:pt>
                <c:pt idx="1">
                  <c:v>89/90</c:v>
                </c:pt>
                <c:pt idx="2">
                  <c:v>91/92</c:v>
                </c:pt>
                <c:pt idx="3">
                  <c:v>93/94</c:v>
                </c:pt>
                <c:pt idx="4">
                  <c:v>94/95</c:v>
                </c:pt>
                <c:pt idx="5">
                  <c:v>95/96</c:v>
                </c:pt>
                <c:pt idx="6">
                  <c:v>96/97</c:v>
                </c:pt>
                <c:pt idx="7">
                  <c:v>97/98</c:v>
                </c:pt>
                <c:pt idx="8">
                  <c:v>98/99</c:v>
                </c:pt>
                <c:pt idx="9">
                  <c:v>99/00</c:v>
                </c:pt>
                <c:pt idx="10">
                  <c:v>00/01</c:v>
                </c:pt>
                <c:pt idx="11">
                  <c:v> 01/02</c:v>
                </c:pt>
                <c:pt idx="12">
                  <c:v> 02/03</c:v>
                </c:pt>
                <c:pt idx="13">
                  <c:v> 03/04</c:v>
                </c:pt>
                <c:pt idx="14">
                  <c:v> 04/05</c:v>
                </c:pt>
                <c:pt idx="15">
                  <c:v> 05/06</c:v>
                </c:pt>
                <c:pt idx="16">
                  <c:v> 06/07</c:v>
                </c:pt>
                <c:pt idx="17">
                  <c:v> 07/08</c:v>
                </c:pt>
                <c:pt idx="18">
                  <c:v> 08/09</c:v>
                </c:pt>
                <c:pt idx="19">
                  <c:v> 09/10</c:v>
                </c:pt>
              </c:strCache>
            </c:strRef>
          </c:cat>
          <c:val>
            <c:numRef>
              <c:f>Sheet3!$B$2:$U$2</c:f>
              <c:numCache>
                <c:formatCode>_(* #,##0_);_(* \(#,##0\);_(* "-"??_);_(@_)</c:formatCode>
                <c:ptCount val="20"/>
                <c:pt idx="0">
                  <c:v>62341</c:v>
                </c:pt>
                <c:pt idx="1">
                  <c:v>70727</c:v>
                </c:pt>
                <c:pt idx="2">
                  <c:v>71154</c:v>
                </c:pt>
                <c:pt idx="3">
                  <c:v>76302</c:v>
                </c:pt>
                <c:pt idx="4">
                  <c:v>84403</c:v>
                </c:pt>
                <c:pt idx="5">
                  <c:v>89242</c:v>
                </c:pt>
                <c:pt idx="6">
                  <c:v>99448</c:v>
                </c:pt>
                <c:pt idx="7">
                  <c:v>113959</c:v>
                </c:pt>
                <c:pt idx="8">
                  <c:v>129770</c:v>
                </c:pt>
                <c:pt idx="9">
                  <c:v>143590</c:v>
                </c:pt>
                <c:pt idx="10">
                  <c:v>154168</c:v>
                </c:pt>
                <c:pt idx="11">
                  <c:v>160920</c:v>
                </c:pt>
                <c:pt idx="12">
                  <c:v>174629</c:v>
                </c:pt>
                <c:pt idx="13">
                  <c:v>191321</c:v>
                </c:pt>
                <c:pt idx="14">
                  <c:v>205983</c:v>
                </c:pt>
                <c:pt idx="15">
                  <c:v>223534</c:v>
                </c:pt>
                <c:pt idx="16">
                  <c:v>241791</c:v>
                </c:pt>
                <c:pt idx="17">
                  <c:v>262276</c:v>
                </c:pt>
                <c:pt idx="18">
                  <c:v>260327</c:v>
                </c:pt>
                <c:pt idx="19">
                  <c:v>270604</c:v>
                </c:pt>
              </c:numCache>
            </c:numRef>
          </c:val>
        </c:ser>
        <c:dLbls/>
        <c:axId val="74861568"/>
        <c:axId val="74863360"/>
      </c:barChart>
      <c:catAx>
        <c:axId val="74861568"/>
        <c:scaling>
          <c:orientation val="minMax"/>
        </c:scaling>
        <c:axPos val="b"/>
        <c:tickLblPos val="nextTo"/>
        <c:crossAx val="74863360"/>
        <c:crosses val="autoZero"/>
        <c:auto val="1"/>
        <c:lblAlgn val="ctr"/>
        <c:lblOffset val="100"/>
      </c:catAx>
      <c:valAx>
        <c:axId val="74863360"/>
        <c:scaling>
          <c:orientation val="minMax"/>
        </c:scaling>
        <c:axPos val="l"/>
        <c:majorGridlines>
          <c:spPr>
            <a:ln>
              <a:solidFill>
                <a:schemeClr val="accent1"/>
              </a:solidFill>
            </a:ln>
          </c:spPr>
        </c:majorGridlines>
        <c:numFmt formatCode="_(* #,##0_);_(* \(#,##0\);_(* &quot;-&quot;??_);_(@_)" sourceLinked="1"/>
        <c:tickLblPos val="nextTo"/>
        <c:crossAx val="74861568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Sheet3!$E$1:$U$1</c:f>
              <c:strCache>
                <c:ptCount val="17"/>
                <c:pt idx="0">
                  <c:v>93/94</c:v>
                </c:pt>
                <c:pt idx="1">
                  <c:v>94/95</c:v>
                </c:pt>
                <c:pt idx="2">
                  <c:v>95/96</c:v>
                </c:pt>
                <c:pt idx="3">
                  <c:v>96/97</c:v>
                </c:pt>
                <c:pt idx="4">
                  <c:v>97/98</c:v>
                </c:pt>
                <c:pt idx="5">
                  <c:v>98/99</c:v>
                </c:pt>
                <c:pt idx="6">
                  <c:v>99/00</c:v>
                </c:pt>
                <c:pt idx="7">
                  <c:v>00/01</c:v>
                </c:pt>
                <c:pt idx="8">
                  <c:v> 01/02</c:v>
                </c:pt>
                <c:pt idx="9">
                  <c:v> 02/03</c:v>
                </c:pt>
                <c:pt idx="10">
                  <c:v> 03/04</c:v>
                </c:pt>
                <c:pt idx="11">
                  <c:v> 04/05</c:v>
                </c:pt>
                <c:pt idx="12">
                  <c:v> 05/06</c:v>
                </c:pt>
                <c:pt idx="13">
                  <c:v> 06/07</c:v>
                </c:pt>
                <c:pt idx="14">
                  <c:v> 07/08</c:v>
                </c:pt>
                <c:pt idx="15">
                  <c:v> 08/09</c:v>
                </c:pt>
                <c:pt idx="16">
                  <c:v> 09/10</c:v>
                </c:pt>
              </c:strCache>
            </c:strRef>
          </c:cat>
          <c:val>
            <c:numRef>
              <c:f>Sheet3!$E$3:$U$3</c:f>
              <c:numCache>
                <c:formatCode>_(* #,##0_);_(* \(#,##0\);_(* "-"??_);_(@_)</c:formatCode>
                <c:ptCount val="17"/>
                <c:pt idx="0">
                  <c:v>29147</c:v>
                </c:pt>
                <c:pt idx="1">
                  <c:v>33171</c:v>
                </c:pt>
                <c:pt idx="2">
                  <c:v>36143</c:v>
                </c:pt>
                <c:pt idx="3">
                  <c:v>42663</c:v>
                </c:pt>
                <c:pt idx="4">
                  <c:v>50939</c:v>
                </c:pt>
                <c:pt idx="5">
                  <c:v>59564</c:v>
                </c:pt>
                <c:pt idx="6">
                  <c:v>68205</c:v>
                </c:pt>
                <c:pt idx="7">
                  <c:v>74155</c:v>
                </c:pt>
                <c:pt idx="8">
                  <c:v>76758</c:v>
                </c:pt>
                <c:pt idx="9">
                  <c:v>83370</c:v>
                </c:pt>
                <c:pt idx="10">
                  <c:v>98722</c:v>
                </c:pt>
                <c:pt idx="11">
                  <c:v>105464</c:v>
                </c:pt>
                <c:pt idx="12">
                  <c:v>116461</c:v>
                </c:pt>
                <c:pt idx="13">
                  <c:v>133901</c:v>
                </c:pt>
                <c:pt idx="14">
                  <c:v>147785</c:v>
                </c:pt>
                <c:pt idx="15">
                  <c:v>141878</c:v>
                </c:pt>
                <c:pt idx="16">
                  <c:v>153162</c:v>
                </c:pt>
              </c:numCache>
            </c:numRef>
          </c:val>
        </c:ser>
        <c:ser>
          <c:idx val="1"/>
          <c:order val="1"/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Sheet3!$E$1:$U$1</c:f>
              <c:strCache>
                <c:ptCount val="17"/>
                <c:pt idx="0">
                  <c:v>93/94</c:v>
                </c:pt>
                <c:pt idx="1">
                  <c:v>94/95</c:v>
                </c:pt>
                <c:pt idx="2">
                  <c:v>95/96</c:v>
                </c:pt>
                <c:pt idx="3">
                  <c:v>96/97</c:v>
                </c:pt>
                <c:pt idx="4">
                  <c:v>97/98</c:v>
                </c:pt>
                <c:pt idx="5">
                  <c:v>98/99</c:v>
                </c:pt>
                <c:pt idx="6">
                  <c:v>99/00</c:v>
                </c:pt>
                <c:pt idx="7">
                  <c:v>00/01</c:v>
                </c:pt>
                <c:pt idx="8">
                  <c:v> 01/02</c:v>
                </c:pt>
                <c:pt idx="9">
                  <c:v> 02/03</c:v>
                </c:pt>
                <c:pt idx="10">
                  <c:v> 03/04</c:v>
                </c:pt>
                <c:pt idx="11">
                  <c:v> 04/05</c:v>
                </c:pt>
                <c:pt idx="12">
                  <c:v> 05/06</c:v>
                </c:pt>
                <c:pt idx="13">
                  <c:v> 06/07</c:v>
                </c:pt>
                <c:pt idx="14">
                  <c:v> 07/08</c:v>
                </c:pt>
                <c:pt idx="15">
                  <c:v> 08/09</c:v>
                </c:pt>
                <c:pt idx="16">
                  <c:v> 09/10</c:v>
                </c:pt>
              </c:strCache>
            </c:strRef>
          </c:cat>
          <c:val>
            <c:numRef>
              <c:f>Sheet3!$E$4:$U$4</c:f>
              <c:numCache>
                <c:formatCode>_(* #,##0_);_(* \(#,##0\);_(* "-"??_);_(@_)</c:formatCode>
                <c:ptCount val="17"/>
                <c:pt idx="0">
                  <c:v>34717</c:v>
                </c:pt>
                <c:pt idx="1">
                  <c:v>38234</c:v>
                </c:pt>
                <c:pt idx="2">
                  <c:v>40515</c:v>
                </c:pt>
                <c:pt idx="3">
                  <c:v>44851</c:v>
                </c:pt>
                <c:pt idx="4">
                  <c:v>50484</c:v>
                </c:pt>
                <c:pt idx="5">
                  <c:v>57748</c:v>
                </c:pt>
                <c:pt idx="6">
                  <c:v>62462</c:v>
                </c:pt>
                <c:pt idx="7">
                  <c:v>66601</c:v>
                </c:pt>
                <c:pt idx="8">
                  <c:v>69840</c:v>
                </c:pt>
                <c:pt idx="9">
                  <c:v>77642</c:v>
                </c:pt>
                <c:pt idx="10">
                  <c:v>80163</c:v>
                </c:pt>
                <c:pt idx="11">
                  <c:v>86718</c:v>
                </c:pt>
                <c:pt idx="12">
                  <c:v>91649</c:v>
                </c:pt>
                <c:pt idx="13">
                  <c:v>97171</c:v>
                </c:pt>
                <c:pt idx="14">
                  <c:v>103617</c:v>
                </c:pt>
                <c:pt idx="15">
                  <c:v>106995</c:v>
                </c:pt>
                <c:pt idx="16">
                  <c:v>106347</c:v>
                </c:pt>
              </c:numCache>
            </c:numRef>
          </c:val>
        </c:ser>
        <c:ser>
          <c:idx val="2"/>
          <c:order val="2"/>
          <c:spPr>
            <a:ln>
              <a:solidFill>
                <a:schemeClr val="tx2">
                  <a:lumMod val="75000"/>
                  <a:lumOff val="25000"/>
                </a:schemeClr>
              </a:solidFill>
            </a:ln>
          </c:spPr>
          <c:marker>
            <c:symbol val="none"/>
          </c:marker>
          <c:cat>
            <c:strRef>
              <c:f>Sheet3!$E$1:$U$1</c:f>
              <c:strCache>
                <c:ptCount val="17"/>
                <c:pt idx="0">
                  <c:v>93/94</c:v>
                </c:pt>
                <c:pt idx="1">
                  <c:v>94/95</c:v>
                </c:pt>
                <c:pt idx="2">
                  <c:v>95/96</c:v>
                </c:pt>
                <c:pt idx="3">
                  <c:v>96/97</c:v>
                </c:pt>
                <c:pt idx="4">
                  <c:v>97/98</c:v>
                </c:pt>
                <c:pt idx="5">
                  <c:v>98/99</c:v>
                </c:pt>
                <c:pt idx="6">
                  <c:v>99/00</c:v>
                </c:pt>
                <c:pt idx="7">
                  <c:v>00/01</c:v>
                </c:pt>
                <c:pt idx="8">
                  <c:v> 01/02</c:v>
                </c:pt>
                <c:pt idx="9">
                  <c:v> 02/03</c:v>
                </c:pt>
                <c:pt idx="10">
                  <c:v> 03/04</c:v>
                </c:pt>
                <c:pt idx="11">
                  <c:v> 04/05</c:v>
                </c:pt>
                <c:pt idx="12">
                  <c:v> 05/06</c:v>
                </c:pt>
                <c:pt idx="13">
                  <c:v> 06/07</c:v>
                </c:pt>
                <c:pt idx="14">
                  <c:v> 07/08</c:v>
                </c:pt>
                <c:pt idx="15">
                  <c:v> 08/09</c:v>
                </c:pt>
                <c:pt idx="16">
                  <c:v> 09/10</c:v>
                </c:pt>
              </c:strCache>
            </c:strRef>
          </c:cat>
          <c:val>
            <c:numRef>
              <c:f>Sheet3!$E$5:$U$5</c:f>
              <c:numCache>
                <c:formatCode>_(* #,##0_);_(* \(#,##0\);_(* "-"??_);_(@_)</c:formatCode>
                <c:ptCount val="17"/>
                <c:pt idx="0">
                  <c:v>11293</c:v>
                </c:pt>
                <c:pt idx="1">
                  <c:v>12238</c:v>
                </c:pt>
                <c:pt idx="2">
                  <c:v>11423</c:v>
                </c:pt>
                <c:pt idx="3">
                  <c:v>10840</c:v>
                </c:pt>
                <c:pt idx="4">
                  <c:v>11396</c:v>
                </c:pt>
                <c:pt idx="5">
                  <c:v>11420</c:v>
                </c:pt>
                <c:pt idx="6">
                  <c:v>12349</c:v>
                </c:pt>
                <c:pt idx="7">
                  <c:v>12179</c:v>
                </c:pt>
                <c:pt idx="8">
                  <c:v>13357</c:v>
                </c:pt>
                <c:pt idx="9">
                  <c:v>12593</c:v>
                </c:pt>
                <c:pt idx="10">
                  <c:v>11862</c:v>
                </c:pt>
                <c:pt idx="11">
                  <c:v>12771</c:v>
                </c:pt>
                <c:pt idx="12">
                  <c:v>12294</c:v>
                </c:pt>
                <c:pt idx="13">
                  <c:v>10719</c:v>
                </c:pt>
                <c:pt idx="14">
                  <c:v>11014</c:v>
                </c:pt>
                <c:pt idx="15">
                  <c:v>10934</c:v>
                </c:pt>
                <c:pt idx="16">
                  <c:v>10554</c:v>
                </c:pt>
              </c:numCache>
            </c:numRef>
          </c:val>
        </c:ser>
        <c:dLbls/>
        <c:marker val="1"/>
        <c:axId val="74513024"/>
        <c:axId val="48791936"/>
      </c:lineChart>
      <c:catAx>
        <c:axId val="74513024"/>
        <c:scaling>
          <c:orientation val="minMax"/>
        </c:scaling>
        <c:axPos val="b"/>
        <c:tickLblPos val="nextTo"/>
        <c:crossAx val="48791936"/>
        <c:crosses val="autoZero"/>
        <c:auto val="1"/>
        <c:lblAlgn val="ctr"/>
        <c:lblOffset val="100"/>
      </c:catAx>
      <c:valAx>
        <c:axId val="48791936"/>
        <c:scaling>
          <c:orientation val="minMax"/>
        </c:scaling>
        <c:axPos val="l"/>
        <c:majorGridlines/>
        <c:numFmt formatCode="_(* #,##0_);_(* \(#,##0\);_(* &quot;-&quot;??_);_(@_)" sourceLinked="1"/>
        <c:tickLblPos val="nextTo"/>
        <c:crossAx val="74513024"/>
        <c:crosses val="autoZero"/>
        <c:crossBetween val="between"/>
      </c:valAx>
    </c:plotArea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1C121-808F-4B4D-B592-DAD6792DB4E3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C0A27-27C1-4D7A-A411-5735A5F25B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7379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8EB00-9B52-448F-8002-916D6E3983E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1565F-8DCA-47C0-90F8-B6DDC817EB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7480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36733" indent="-2833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33436" indent="-22668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86809" indent="-22668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40183" indent="-22668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493558" indent="-226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46931" indent="-226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00306" indent="-226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53680" indent="-226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4F2CA20-1F4D-4464-8278-08FCEE587C68}" type="slidenum">
              <a:rPr 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36733" indent="-283359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33436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586809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40183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493558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46931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400306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53680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b="0" u="none">
                <a:latin typeface="Arial" charset="0"/>
              </a:rPr>
              <a:t>Open Doors 2008 Press Briefing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36733" indent="-283359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33436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586809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40183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493558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46931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400306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53680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b="0" u="none">
                <a:latin typeface="Arial" charset="0"/>
              </a:rPr>
              <a:t>November 17, 2008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36733" indent="-283359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33436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586809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40183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493558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46931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400306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53680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41901F34-8F17-424A-BE43-ABD91EE4AB1E}" type="slidenum">
              <a:rPr lang="en-US" b="0" u="none" smtClean="0">
                <a:latin typeface="Arial" charset="0"/>
              </a:rPr>
              <a:pPr/>
              <a:t>10</a:t>
            </a:fld>
            <a:endParaRPr lang="en-US" b="0" u="none" smtClean="0">
              <a:latin typeface="Arial" charset="0"/>
            </a:endParaRPr>
          </a:p>
        </p:txBody>
      </p:sp>
      <p:sp>
        <p:nvSpPr>
          <p:cNvPr id="24581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72422" cy="46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55" tIns="45828" rIns="91655" bIns="45828"/>
          <a:lstStyle>
            <a:lvl1pPr defTabSz="923925"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defTabSz="923925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defTabSz="923925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defTabSz="923925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defTabSz="923925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/>
            <a:r>
              <a:rPr lang="en-US" sz="1100" b="0" u="none">
                <a:latin typeface="Arial" charset="0"/>
              </a:rPr>
              <a:t>Open Doors 2008 Press Briefing</a:t>
            </a:r>
          </a:p>
        </p:txBody>
      </p:sp>
      <p:sp>
        <p:nvSpPr>
          <p:cNvPr id="24582" name="Rectangle 3"/>
          <p:cNvSpPr txBox="1">
            <a:spLocks noGrp="1" noChangeArrowheads="1"/>
          </p:cNvSpPr>
          <p:nvPr/>
        </p:nvSpPr>
        <p:spPr bwMode="auto">
          <a:xfrm>
            <a:off x="3884027" y="0"/>
            <a:ext cx="2972422" cy="46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55" tIns="45828" rIns="91655" bIns="45828"/>
          <a:lstStyle>
            <a:lvl1pPr defTabSz="923925"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defTabSz="923925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defTabSz="923925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defTabSz="923925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defTabSz="923925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r" eaLnBrk="1" hangingPunct="1"/>
            <a:r>
              <a:rPr lang="en-US" sz="1100" b="0" u="none">
                <a:latin typeface="Arial" charset="0"/>
              </a:rPr>
              <a:t>November 17, 2008</a:t>
            </a:r>
          </a:p>
        </p:txBody>
      </p:sp>
      <p:sp>
        <p:nvSpPr>
          <p:cNvPr id="24583" name="Rectangle 7"/>
          <p:cNvSpPr txBox="1">
            <a:spLocks noGrp="1" noChangeArrowheads="1"/>
          </p:cNvSpPr>
          <p:nvPr/>
        </p:nvSpPr>
        <p:spPr bwMode="auto">
          <a:xfrm>
            <a:off x="3884027" y="8846261"/>
            <a:ext cx="2972422" cy="46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55" tIns="45828" rIns="91655" bIns="45828" anchor="b"/>
          <a:lstStyle>
            <a:lvl1pPr defTabSz="923925"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defTabSz="923925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defTabSz="923925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defTabSz="923925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defTabSz="923925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r" eaLnBrk="1" hangingPunct="1"/>
            <a:fld id="{877DFED7-E95A-4E9D-A88B-F9D1E4AD26B3}" type="slidenum">
              <a:rPr lang="en-US" sz="1100" b="0" u="none">
                <a:latin typeface="Arial" charset="0"/>
              </a:rPr>
              <a:pPr algn="r" eaLnBrk="1" hangingPunct="1"/>
              <a:t>10</a:t>
            </a:fld>
            <a:endParaRPr lang="en-US" sz="1100" b="0" u="none">
              <a:latin typeface="Arial" charset="0"/>
            </a:endParaRPr>
          </a:p>
        </p:txBody>
      </p:sp>
      <p:sp>
        <p:nvSpPr>
          <p:cNvPr id="245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6264" y="4424722"/>
            <a:ext cx="5025473" cy="419092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6687" indent="-226687">
              <a:buFontTx/>
              <a:buChar char="•"/>
            </a:pPr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36733" indent="-283359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33436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586809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40183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493558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46931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400306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53680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b="0" u="none">
                <a:latin typeface="Arial" charset="0"/>
              </a:rPr>
              <a:t>Open Doors 2008 Press Briefing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36733" indent="-283359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33436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586809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40183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493558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46931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400306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53680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b="0" u="none">
                <a:latin typeface="Arial" charset="0"/>
              </a:rPr>
              <a:t>November 17, 2008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36733" indent="-283359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33436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586809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40183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493558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46931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400306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53680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FC74C82C-5C20-4DA8-A9FE-8A1D1C61CEBC}" type="slidenum">
              <a:rPr lang="en-US" b="0" u="none" smtClean="0">
                <a:latin typeface="Arial" charset="0"/>
              </a:rPr>
              <a:pPr/>
              <a:t>11</a:t>
            </a:fld>
            <a:endParaRPr lang="en-US" b="0" u="none" smtClean="0">
              <a:latin typeface="Arial" charset="0"/>
            </a:endParaRPr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6264" y="4424722"/>
            <a:ext cx="5025473" cy="419092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endParaRPr lang="pt-BR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36733" indent="-283359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33436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586809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40183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493558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46931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400306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53680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b="0" u="none">
                <a:latin typeface="Arial" charset="0"/>
              </a:rPr>
              <a:t>Open Doors 2008 Press Briefing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36733" indent="-283359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33436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586809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40183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493558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46931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400306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53680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b="0" u="none">
                <a:latin typeface="Arial" charset="0"/>
              </a:rPr>
              <a:t>November 17, 2008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36733" indent="-283359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33436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586809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40183" indent="-226687" defTabSz="916193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493558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46931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400306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53680" indent="-226687" algn="ctr" defTabSz="916193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EFAEAF8B-C90E-4899-ABF1-9B1CA82200CF}" type="slidenum">
              <a:rPr lang="en-US" b="0" u="none" smtClean="0">
                <a:latin typeface="Arial" charset="0"/>
              </a:rPr>
              <a:pPr/>
              <a:t>12</a:t>
            </a:fld>
            <a:endParaRPr lang="en-US" b="0" u="none" smtClean="0">
              <a:latin typeface="Arial" charset="0"/>
            </a:endParaRPr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6264" y="4424722"/>
            <a:ext cx="5025473" cy="419092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098"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36657" indent="-283330" defTabSz="916098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33319" indent="-226664" defTabSz="916098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586645" indent="-226664" defTabSz="916098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39972" indent="-226664" defTabSz="916098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493299" indent="-226664" algn="ctr" defTabSz="91609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46626" indent="-226664" algn="ctr" defTabSz="91609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399954" indent="-226664" algn="ctr" defTabSz="91609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53281" indent="-226664" algn="ctr" defTabSz="91609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b="0" u="none">
                <a:latin typeface="Arial" charset="0"/>
              </a:rPr>
              <a:t>Open Doors 2008 Press Briefing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098"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36657" indent="-283330" defTabSz="916098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33319" indent="-226664" defTabSz="916098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586645" indent="-226664" defTabSz="916098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39972" indent="-226664" defTabSz="916098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493299" indent="-226664" algn="ctr" defTabSz="91609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46626" indent="-226664" algn="ctr" defTabSz="91609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399954" indent="-226664" algn="ctr" defTabSz="91609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53281" indent="-226664" algn="ctr" defTabSz="91609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b="0" u="none">
                <a:latin typeface="Arial" charset="0"/>
              </a:rPr>
              <a:t>November 17, 2008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098"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36657" indent="-283330" defTabSz="916098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33319" indent="-226664" defTabSz="916098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586645" indent="-226664" defTabSz="916098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39972" indent="-226664" defTabSz="916098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493299" indent="-226664" algn="ctr" defTabSz="91609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46626" indent="-226664" algn="ctr" defTabSz="91609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399954" indent="-226664" algn="ctr" defTabSz="91609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53281" indent="-226664" algn="ctr" defTabSz="916098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104055C7-D4A2-4FE4-97C5-27E7378675BD}" type="slidenum">
              <a:rPr lang="en-US" b="0" u="none" smtClean="0">
                <a:latin typeface="Arial" charset="0"/>
              </a:rPr>
              <a:pPr/>
              <a:t>13</a:t>
            </a:fld>
            <a:endParaRPr lang="en-US" b="0" u="none" smtClean="0">
              <a:latin typeface="Arial" charset="0"/>
            </a:endParaRPr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6265" y="4424723"/>
            <a:ext cx="5025473" cy="419092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b="1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900" dirty="0"/>
              <a:t>Brainstorming activity here – do as “think-pair-share” and then debrief with entire group.</a:t>
            </a:r>
          </a:p>
          <a:p>
            <a:endParaRPr lang="en-US" sz="2900" dirty="0"/>
          </a:p>
          <a:p>
            <a:r>
              <a:rPr lang="en-US" sz="2900" dirty="0"/>
              <a:t>Should include the following points:</a:t>
            </a:r>
          </a:p>
          <a:p>
            <a:pPr marL="449108" indent="-449108">
              <a:buFont typeface="Arial" pitchFamily="34" charset="0"/>
              <a:buChar char="•"/>
            </a:pPr>
            <a:r>
              <a:rPr lang="en-US" sz="2900" dirty="0"/>
              <a:t>Lack of regul</a:t>
            </a:r>
            <a:r>
              <a:rPr lang="en-US" sz="2900" dirty="0">
                <a:solidFill>
                  <a:schemeClr val="tx2"/>
                </a:solidFill>
              </a:rPr>
              <a:t>ation of the field</a:t>
            </a:r>
          </a:p>
          <a:p>
            <a:pPr marL="617523" lvl="1" indent="-168415">
              <a:buFont typeface="Arial" pitchFamily="34" charset="0"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Variety</a:t>
            </a:r>
            <a:r>
              <a:rPr lang="en-US" baseline="0" dirty="0" smtClean="0">
                <a:solidFill>
                  <a:schemeClr val="tx2">
                    <a:lumMod val="50000"/>
                  </a:schemeClr>
                </a:solidFill>
              </a:rPr>
              <a:t> of 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ypes of Programs</a:t>
            </a:r>
          </a:p>
          <a:p>
            <a:pPr marL="1066630" lvl="2" indent="-168415">
              <a:buFont typeface="Arial" pitchFamily="34" charset="0"/>
              <a:buChar char="•"/>
            </a:pPr>
            <a:r>
              <a:rPr lang="en-US" dirty="0" smtClean="0"/>
              <a:t>Exchange</a:t>
            </a:r>
          </a:p>
          <a:p>
            <a:pPr marL="1066630" lvl="2" indent="-168415">
              <a:buFont typeface="Arial" pitchFamily="34" charset="0"/>
              <a:buChar char="•"/>
            </a:pPr>
            <a:r>
              <a:rPr lang="en-US" dirty="0" smtClean="0"/>
              <a:t>Direct Enrollment</a:t>
            </a:r>
          </a:p>
          <a:p>
            <a:pPr marL="1066630" lvl="2" indent="-168415">
              <a:buFont typeface="Arial" pitchFamily="34" charset="0"/>
              <a:buChar char="•"/>
            </a:pPr>
            <a:r>
              <a:rPr lang="en-US" dirty="0" smtClean="0"/>
              <a:t>Hybrid (independent courses plus direct enrollment)</a:t>
            </a:r>
          </a:p>
          <a:p>
            <a:pPr marL="1066630" lvl="2" indent="-168415">
              <a:buFont typeface="Arial" pitchFamily="34" charset="0"/>
              <a:buChar char="•"/>
            </a:pPr>
            <a:r>
              <a:rPr lang="en-US" dirty="0" smtClean="0"/>
              <a:t>Courses offered by overseas universities for foreign students</a:t>
            </a:r>
          </a:p>
          <a:p>
            <a:pPr marL="1066630" lvl="2" indent="-168415">
              <a:buFont typeface="Arial" pitchFamily="34" charset="0"/>
              <a:buChar char="•"/>
            </a:pPr>
            <a:r>
              <a:rPr lang="en-US" dirty="0" smtClean="0"/>
              <a:t>Island programs </a:t>
            </a:r>
          </a:p>
          <a:p>
            <a:pPr marL="1066630" lvl="2" indent="-168415">
              <a:buFont typeface="Arial" pitchFamily="34" charset="0"/>
              <a:buChar char="•"/>
            </a:pPr>
            <a:r>
              <a:rPr lang="en-US" dirty="0" smtClean="0"/>
              <a:t>Field research programs</a:t>
            </a:r>
          </a:p>
          <a:p>
            <a:pPr marL="898215" lvl="1" indent="-449108">
              <a:buFont typeface="Arial" pitchFamily="34" charset="0"/>
              <a:buChar char="•"/>
            </a:pPr>
            <a:r>
              <a:rPr lang="en-US" sz="2900" dirty="0"/>
              <a:t>Variety of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Program “Players”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>
                <a:latin typeface="+mn-lt"/>
              </a:rPr>
              <a:t>U.S. Colleges and Universities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>
                <a:latin typeface="+mn-lt"/>
              </a:rPr>
              <a:t>Academic departments and faculty members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>
                <a:latin typeface="+mn-lt"/>
              </a:rPr>
              <a:t>U.S. providers:  not-for-profit and for profit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>
                <a:latin typeface="+mn-lt"/>
              </a:rPr>
              <a:t>Overseas providers and stand-alone programs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>
                <a:latin typeface="+mn-lt"/>
              </a:rPr>
              <a:t>Overseas universities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>
                <a:latin typeface="+mn-lt"/>
              </a:rPr>
              <a:t>Host cultures and societies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>
                <a:latin typeface="+mn-lt"/>
              </a:rPr>
              <a:t>Host services 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>
                <a:latin typeface="+mn-lt"/>
              </a:rPr>
              <a:t>Affiliates that provide services</a:t>
            </a:r>
          </a:p>
          <a:p>
            <a:pPr marL="449108" indent="-449108" defTabSz="898215" eaLnBrk="0" fontAlgn="base" hangingPunct="0">
              <a:spcBef>
                <a:spcPct val="3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900" dirty="0"/>
              <a:t>Limited resources</a:t>
            </a:r>
          </a:p>
          <a:p>
            <a:pPr marL="449108" indent="-449108">
              <a:buFont typeface="Arial" pitchFamily="34" charset="0"/>
              <a:buChar char="•"/>
            </a:pPr>
            <a:r>
              <a:rPr lang="en-US" sz="2900" dirty="0"/>
              <a:t>Increasing number of students participating</a:t>
            </a:r>
          </a:p>
          <a:p>
            <a:pPr marL="617523" lvl="1" indent="-168415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Program Variables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>
                <a:latin typeface="+mn-lt"/>
              </a:rPr>
              <a:t>Duration:  one week to one year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>
                <a:latin typeface="+mn-lt"/>
              </a:rPr>
              <a:t>Target Language: Beginning to Advanced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>
                <a:latin typeface="+mn-lt"/>
              </a:rPr>
              <a:t>Objectives: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Advancement in disciplines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Global competence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Global citizenship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Intercultural competence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Interpersonal and intrapersonal growth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Language proficiency</a:t>
            </a:r>
          </a:p>
          <a:p>
            <a:pPr marL="449108" indent="-449108">
              <a:buFont typeface="Arial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Risk and liability concerns</a:t>
            </a:r>
          </a:p>
          <a:p>
            <a:pPr marL="449108" indent="-449108">
              <a:buFont typeface="Arial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Universities promising global learning outcomes</a:t>
            </a:r>
          </a:p>
          <a:p>
            <a:pPr marL="617523" lvl="1" indent="-168415">
              <a:buFont typeface="Arial" pitchFamily="34" charset="0"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Accreditation commissions requiring assessment of promised outcomes</a:t>
            </a:r>
          </a:p>
          <a:p>
            <a:pPr marL="449108" indent="-449108">
              <a:buFont typeface="Arial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Increasing cost of higher education </a:t>
            </a:r>
          </a:p>
          <a:p>
            <a:pPr marL="617523" lvl="1" indent="-168415">
              <a:buFont typeface="Arial" pitchFamily="34" charset="0"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Raises the question of value on investment</a:t>
            </a:r>
          </a:p>
          <a:p>
            <a:pPr marL="449108" indent="-449108">
              <a:buFont typeface="Arial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Scrutiny of the industry</a:t>
            </a:r>
          </a:p>
          <a:p>
            <a:pPr marL="168415" indent="-168415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1D58E4-212B-4EB0-8D19-874F62FF91A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78565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36733" indent="-2833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33436" indent="-22668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86809" indent="-22668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40183" indent="-22668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493558" indent="-226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46931" indent="-226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00306" indent="-226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53680" indent="-226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802A1C7-7F51-4B96-AD4E-733A033A0260}" type="slidenum">
              <a:rPr 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36733" indent="-2833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33436" indent="-22668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86809" indent="-22668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40183" indent="-22668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493558" indent="-226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46931" indent="-226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00306" indent="-226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53680" indent="-226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CF2E97D-4438-4F48-8C24-34ED516D04DF}" type="slidenum">
              <a:rPr 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 eaLnBrk="1" hangingPunct="1"/>
            <a:r>
              <a:rPr lang="en-US" smtClean="0">
                <a:latin typeface="Arial" pitchFamily="34" charset="0"/>
              </a:rPr>
              <a:t>Pilot test last year included U.S.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and overseas universities, U.S. 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providers, individual programs  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	1) Self study</a:t>
            </a:r>
          </a:p>
          <a:p>
            <a:pPr lvl="1" eaLnBrk="1" hangingPunct="1"/>
            <a:r>
              <a:rPr lang="en-US" smtClean="0">
                <a:latin typeface="Arial" pitchFamily="34" charset="0"/>
              </a:rPr>
              <a:t>	2) Review visits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36647" indent="-283326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33304" indent="-22666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86624" indent="-22666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39944" indent="-22666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493267" indent="-22666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46587" indent="-22666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399908" indent="-22666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53230" indent="-22666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0485188-514E-4C1E-B4C6-514BA8503C00}" type="slidenum">
              <a:rPr 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900" i="1">
                <a:latin typeface="Arial" pitchFamily="34" charset="0"/>
              </a:rPr>
              <a:t>Standards development followed SDO guidelines: </a:t>
            </a:r>
            <a:r>
              <a:rPr lang="en-US" sz="900">
                <a:latin typeface="Arial" pitchFamily="34" charset="0"/>
              </a:rPr>
              <a:t> </a:t>
            </a:r>
            <a:endParaRPr lang="en-US" sz="900" i="1">
              <a:latin typeface="Arial" pitchFamily="34" charset="0"/>
            </a:endParaRPr>
          </a:p>
          <a:p>
            <a:pPr eaLnBrk="1" hangingPunct="1"/>
            <a:r>
              <a:rPr lang="en-US" sz="900" i="1">
                <a:latin typeface="Arial" pitchFamily="34" charset="0"/>
              </a:rPr>
              <a:t>Transparency </a:t>
            </a:r>
          </a:p>
          <a:p>
            <a:pPr eaLnBrk="1" hangingPunct="1"/>
            <a:r>
              <a:rPr lang="en-US" sz="900" i="1">
                <a:latin typeface="Arial" pitchFamily="34" charset="0"/>
              </a:rPr>
              <a:t>Consensus </a:t>
            </a:r>
          </a:p>
          <a:p>
            <a:pPr eaLnBrk="1" hangingPunct="1"/>
            <a:r>
              <a:rPr lang="en-US" sz="900" i="1">
                <a:latin typeface="Arial" pitchFamily="34" charset="0"/>
              </a:rPr>
              <a:t>Due process</a:t>
            </a:r>
            <a:endParaRPr lang="en-US" sz="900">
              <a:latin typeface="Arial" pitchFamily="34" charset="0"/>
            </a:endParaRP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1F61BA-9AE5-4A62-9E2D-358A3C0E1737}" type="slidenum">
              <a:rPr lang="en-US"/>
              <a:pPr/>
              <a:t>19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Arial" pitchFamily="34" charset="0"/>
              </a:rPr>
              <a:t>Statements</a:t>
            </a:r>
            <a:r>
              <a:rPr lang="en-US" dirty="0" smtClean="0">
                <a:latin typeface="Arial" pitchFamily="34" charset="0"/>
              </a:rPr>
              <a:t> of good practice—articulate the core Forum Standards;</a:t>
            </a:r>
            <a:endParaRPr lang="en-US" b="1" dirty="0" smtClean="0">
              <a:latin typeface="Arial" pitchFamily="34" charset="0"/>
            </a:endParaRPr>
          </a:p>
          <a:p>
            <a:pPr eaLnBrk="1" hangingPunct="1"/>
            <a:r>
              <a:rPr lang="en-US" b="1" dirty="0" smtClean="0">
                <a:latin typeface="Arial" pitchFamily="34" charset="0"/>
              </a:rPr>
              <a:t>Queries</a:t>
            </a:r>
            <a:r>
              <a:rPr lang="en-US" dirty="0" smtClean="0">
                <a:latin typeface="Arial" pitchFamily="34" charset="0"/>
              </a:rPr>
              <a:t>—related to each category, these are designed to foster reflection and further discussion of aspects related to each of the Standards categories; and</a:t>
            </a:r>
            <a:endParaRPr lang="en-US" b="1" dirty="0" smtClean="0">
              <a:latin typeface="Arial" pitchFamily="34" charset="0"/>
            </a:endParaRPr>
          </a:p>
          <a:p>
            <a:pPr eaLnBrk="1" hangingPunct="1"/>
            <a:r>
              <a:rPr lang="en-US" b="1" dirty="0" smtClean="0">
                <a:latin typeface="Arial" pitchFamily="34" charset="0"/>
              </a:rPr>
              <a:t>Resources</a:t>
            </a:r>
            <a:r>
              <a:rPr lang="en-US" dirty="0" smtClean="0">
                <a:latin typeface="Arial" pitchFamily="34" charset="0"/>
              </a:rPr>
              <a:t>—documents to which Forum members may refer to as models of good practice and discuss or adapt them to their institutions or programs, as appropriate</a:t>
            </a:r>
            <a:r>
              <a:rPr lang="en-US" sz="1600" dirty="0">
                <a:latin typeface="Arial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1D58E4-212B-4EB0-8D19-874F62FF91A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302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B73117-213F-4CD7-AE81-3B4755CC62A2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latin typeface="Arial" charset="0"/>
                <a:cs typeface="Arial" charset="0"/>
              </a:rPr>
              <a:t>BW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36733" indent="-28335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33436" indent="-22668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86809" indent="-22668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40183" indent="-22668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493558" indent="-226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46931" indent="-226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00306" indent="-226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53680" indent="-226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709363B-2273-4DAE-B556-7F6342AFF238}" type="slidenum">
              <a:rPr 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1565F-8DCA-47C0-90F8-B6DDC817EBD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0223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1565F-8DCA-47C0-90F8-B6DDC817EBD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3881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1565F-8DCA-47C0-90F8-B6DDC817EBD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4698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1565F-8DCA-47C0-90F8-B6DDC817EBD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345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1565F-8DCA-47C0-90F8-B6DDC817EBD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5308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NAM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87AA7F-C184-45DE-BA73-EB2678CDD47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Open Doors 2008 Press Briefing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8E92145F-702D-46D9-9CB5-8ECC9C8D58ED}" type="datetime1">
              <a:rPr lang="en-US" smtClean="0"/>
              <a:pPr>
                <a:defRPr/>
              </a:pPr>
              <a:t>4/4/2012</a:t>
            </a:fld>
            <a:r>
              <a:rPr lang="en-US" smtClean="0"/>
              <a:t>November 17, 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62457-B9BC-4F6C-935F-CDDC4149E96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487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4008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019800"/>
            <a:ext cx="152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SmartArt Placeholder 9"/>
          <p:cNvSpPr>
            <a:spLocks noGrp="1"/>
          </p:cNvSpPr>
          <p:nvPr>
            <p:ph type="dgm" sz="quarter" idx="12"/>
          </p:nvPr>
        </p:nvSpPr>
        <p:spPr>
          <a:xfrm>
            <a:off x="457200" y="1447800"/>
            <a:ext cx="8229600" cy="76200"/>
          </a:xfrm>
          <a:gradFill flip="none" rotWithShape="1">
            <a:gsLst>
              <a:gs pos="41250">
                <a:srgbClr val="6D671F">
                  <a:lumMod val="76000"/>
                </a:srgbClr>
              </a:gs>
              <a:gs pos="27500">
                <a:srgbClr val="615B19"/>
              </a:gs>
              <a:gs pos="0">
                <a:schemeClr val="accent1">
                  <a:shade val="30000"/>
                  <a:satMod val="115000"/>
                </a:schemeClr>
              </a:gs>
              <a:gs pos="55000">
                <a:schemeClr val="accent1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SmartArt graphic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019800"/>
            <a:ext cx="152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16649725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019800"/>
            <a:ext cx="152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1664972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019800"/>
            <a:ext cx="152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16649725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C6942-644F-460E-8CEB-BA731E5910BF}" type="datetimeFigureOut">
              <a:rPr lang="en-US"/>
              <a:pPr>
                <a:defRPr/>
              </a:pPr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D7C8E-2BE9-475B-86C2-E4FAE6004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8292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619AC-168D-4534-BCE6-0BD15ABAB4B9}" type="datetimeFigureOut">
              <a:rPr lang="en-US"/>
              <a:pPr>
                <a:defRPr/>
              </a:pPr>
              <a:t>4/4/2012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A394E-A0D3-4384-AD54-5E3AD7BC1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4105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939BE-59B0-4C3C-BE2E-467B288981B7}" type="datetimeFigureOut">
              <a:rPr lang="en-US"/>
              <a:pPr>
                <a:defRPr/>
              </a:pPr>
              <a:t>4/4/2012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D2FD9-CA64-4F7F-8DE8-1004ECFAF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7706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fld id="{8A2976CA-4D3C-4834-BE0C-89BB96D0A8DE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  <a:prstGeom prst="rect">
            <a:avLst/>
          </a:prstGeom>
        </p:spPr>
        <p:txBody>
          <a:bodyPr/>
          <a:lstStyle/>
          <a:p>
            <a:fld id="{5B2E39D7-CD05-4A48-9FCD-BDFE1B6967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831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fld id="{23DCA7CC-1BDF-4267-80D8-E84C9C40FDA7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EE33ABA6-CD26-42BF-9565-783987A3B1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fld id="{23DCA7CC-1BDF-4267-80D8-E84C9C40FDA7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EE33ABA6-CD26-42BF-9565-783987A3B1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fld id="{23DCA7CC-1BDF-4267-80D8-E84C9C40FDA7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EE33ABA6-CD26-42BF-9565-783987A3B1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fld id="{23DCA7CC-1BDF-4267-80D8-E84C9C40FDA7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EE33ABA6-CD26-42BF-9565-783987A3B1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fld id="{23DCA7CC-1BDF-4267-80D8-E84C9C40FDA7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EE33ABA6-CD26-42BF-9565-783987A3B1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fld id="{23DCA7CC-1BDF-4267-80D8-E84C9C40FDA7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</p:spPr>
        <p:txBody>
          <a:bodyPr/>
          <a:lstStyle/>
          <a:p>
            <a:fld id="{EE33ABA6-CD26-42BF-9565-783987A3B1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fld id="{23DCA7CC-1BDF-4267-80D8-E84C9C40FDA7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EE33ABA6-CD26-42BF-9565-783987A3B1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fld id="{23DCA7CC-1BDF-4267-80D8-E84C9C40FDA7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EE33ABA6-CD26-42BF-9565-783987A3B1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90549" y="274638"/>
            <a:ext cx="8172451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90549" y="1447800"/>
            <a:ext cx="8172451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152400" y="6400800"/>
            <a:ext cx="60198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</a:rPr>
              <a:t>© 2012, The Forum on Education Abroad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9952" y="6096000"/>
            <a:ext cx="1355447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349" y="1371600"/>
            <a:ext cx="838835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  <p:sldLayoutId id="2147483672" r:id="rId11"/>
    <p:sldLayoutId id="2147483674" r:id="rId12"/>
    <p:sldLayoutId id="2147483675" r:id="rId13"/>
    <p:sldLayoutId id="2147483676" r:id="rId14"/>
    <p:sldLayoutId id="2147483677" r:id="rId15"/>
    <p:sldLayoutId id="2147483678" r:id="rId16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rumea.org/" TargetMode="Externa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-152400"/>
            <a:ext cx="7772400" cy="2838450"/>
          </a:xfrm>
        </p:spPr>
        <p:txBody>
          <a:bodyPr/>
          <a:lstStyle/>
          <a:p>
            <a:pPr eaLnBrk="1" hangingPunct="1"/>
            <a:r>
              <a:rPr lang="en-US" sz="3800" dirty="0" smtClean="0">
                <a:latin typeface="Trajan Pro"/>
              </a:rPr>
              <a:t/>
            </a:r>
            <a:br>
              <a:rPr lang="en-US" sz="3800" dirty="0" smtClean="0">
                <a:latin typeface="Trajan Pro"/>
              </a:rPr>
            </a:br>
            <a:endParaRPr lang="en-US" sz="3800" dirty="0" smtClean="0">
              <a:latin typeface="Trajan Pro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429000"/>
            <a:ext cx="8610600" cy="2971800"/>
          </a:xfrm>
        </p:spPr>
        <p:txBody>
          <a:bodyPr rtlCol="0">
            <a:normAutofit/>
          </a:bodyPr>
          <a:lstStyle/>
          <a:p>
            <a:pPr>
              <a:lnSpc>
                <a:spcPts val="2600"/>
              </a:lnSpc>
            </a:pPr>
            <a:r>
              <a:rPr lang="en-US" sz="2400" dirty="0" smtClean="0">
                <a:solidFill>
                  <a:srgbClr val="7E0000"/>
                </a:solidFill>
              </a:rPr>
              <a:t>Natalie A. Mello</a:t>
            </a:r>
          </a:p>
          <a:p>
            <a:pPr>
              <a:lnSpc>
                <a:spcPts val="2600"/>
              </a:lnSpc>
            </a:pPr>
            <a:r>
              <a:rPr lang="en-US" sz="2400" dirty="0" smtClean="0">
                <a:solidFill>
                  <a:srgbClr val="7E0000"/>
                </a:solidFill>
              </a:rPr>
              <a:t>Executive Director, </a:t>
            </a:r>
            <a:endParaRPr lang="en-US" sz="2400" dirty="0">
              <a:solidFill>
                <a:srgbClr val="7E0000"/>
              </a:solidFill>
            </a:endParaRPr>
          </a:p>
          <a:p>
            <a:pPr eaLnBrk="1" fontAlgn="auto" hangingPunct="1">
              <a:lnSpc>
                <a:spcPts val="2600"/>
              </a:lnSpc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7E0000"/>
                </a:solidFill>
              </a:rPr>
              <a:t>Member Services and Training</a:t>
            </a:r>
            <a:endParaRPr lang="en-US" sz="2400" dirty="0">
              <a:solidFill>
                <a:srgbClr val="7E0000"/>
              </a:solidFill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en-US" sz="2400" dirty="0" smtClean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2000" i="1" dirty="0" smtClean="0"/>
              <a:t>International Legal Education Abroad Conference</a:t>
            </a:r>
          </a:p>
          <a:p>
            <a:pPr>
              <a:lnSpc>
                <a:spcPct val="120000"/>
              </a:lnSpc>
              <a:defRPr/>
            </a:pPr>
            <a:r>
              <a:rPr lang="en-US" sz="2000" i="1" dirty="0" smtClean="0"/>
              <a:t>April 2, 2012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1577975"/>
            <a:ext cx="7772400" cy="14700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latin typeface="Trajan Pro" pitchFamily="18" charset="0"/>
              </a:rPr>
              <a:t>Using the Standards of Good Practice to Develop and Manage High Quality Programs</a:t>
            </a:r>
            <a:endParaRPr lang="en-US" sz="3200" dirty="0">
              <a:latin typeface="Traja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930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457200" y="1698625"/>
            <a:ext cx="8305800" cy="424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eaLnBrk="1" hangingPunct="1">
              <a:buClr>
                <a:srgbClr val="A50021"/>
              </a:buClr>
              <a:buFont typeface="Wingdings" pitchFamily="2" charset="2"/>
              <a:buChar char="§"/>
            </a:pPr>
            <a:r>
              <a:rPr lang="en-US" sz="2800" u="none" dirty="0">
                <a:latin typeface="Corbel" pitchFamily="34" charset="0"/>
              </a:rPr>
              <a:t>Who is counted?  </a:t>
            </a:r>
            <a:r>
              <a:rPr lang="en-US" sz="2800" b="0" u="none" dirty="0">
                <a:latin typeface="Corbel" pitchFamily="34" charset="0"/>
              </a:rPr>
              <a:t>U.S. citizens and permanent residents who received academic credit at their home institution for study abroad</a:t>
            </a:r>
          </a:p>
          <a:p>
            <a:pPr marL="342900" indent="-342900" algn="l" eaLnBrk="1" hangingPunct="1">
              <a:buClr>
                <a:srgbClr val="A50021"/>
              </a:buClr>
              <a:buFont typeface="Wingdings" pitchFamily="2" charset="2"/>
              <a:buChar char="§"/>
            </a:pPr>
            <a:r>
              <a:rPr lang="en-US" sz="2800" u="none" dirty="0" smtClean="0">
                <a:latin typeface="Corbel" pitchFamily="34" charset="0"/>
              </a:rPr>
              <a:t>Respondents</a:t>
            </a:r>
            <a:r>
              <a:rPr lang="en-US" sz="2800" b="0" u="none" dirty="0">
                <a:latin typeface="Corbel" pitchFamily="34" charset="0"/>
              </a:rPr>
              <a:t>: Accredited U.S. higher education institutions awarding credit for study abroad</a:t>
            </a:r>
          </a:p>
          <a:p>
            <a:pPr marL="342900" indent="-342900" algn="l" eaLnBrk="1" hangingPunct="1">
              <a:buClr>
                <a:srgbClr val="A50021"/>
              </a:buClr>
              <a:buFont typeface="Wingdings" pitchFamily="2" charset="2"/>
              <a:buChar char="§"/>
            </a:pPr>
            <a:r>
              <a:rPr lang="en-US" sz="2800" u="none" dirty="0" smtClean="0">
                <a:latin typeface="Corbel" pitchFamily="34" charset="0"/>
              </a:rPr>
              <a:t>Since </a:t>
            </a:r>
            <a:r>
              <a:rPr lang="en-US" sz="2800" u="none" dirty="0">
                <a:latin typeface="Corbel" pitchFamily="34" charset="0"/>
              </a:rPr>
              <a:t>1985</a:t>
            </a:r>
            <a:r>
              <a:rPr lang="en-US" sz="2800" b="0" u="none" dirty="0">
                <a:latin typeface="Corbel" pitchFamily="34" charset="0"/>
              </a:rPr>
              <a:t> (annually since 1993/94)</a:t>
            </a:r>
          </a:p>
          <a:p>
            <a:pPr marL="342900" indent="-342900" algn="l" eaLnBrk="1" hangingPunct="1">
              <a:buClr>
                <a:srgbClr val="A50021"/>
              </a:buClr>
              <a:buFont typeface="Wingdings" pitchFamily="2" charset="2"/>
              <a:buChar char="§"/>
            </a:pPr>
            <a:r>
              <a:rPr lang="en-US" sz="2800" u="none" dirty="0" smtClean="0">
                <a:latin typeface="Corbel" pitchFamily="34" charset="0"/>
              </a:rPr>
              <a:t>Timeframe</a:t>
            </a:r>
            <a:r>
              <a:rPr lang="en-US" sz="2800" b="0" u="none" dirty="0">
                <a:latin typeface="Corbel" pitchFamily="34" charset="0"/>
              </a:rPr>
              <a:t>: study abroad during the </a:t>
            </a:r>
            <a:r>
              <a:rPr lang="en-US" sz="2800" b="0" u="none" dirty="0" smtClean="0">
                <a:latin typeface="Corbel" pitchFamily="34" charset="0"/>
              </a:rPr>
              <a:t>2009/10 </a:t>
            </a:r>
            <a:r>
              <a:rPr lang="en-US" sz="2800" b="0" u="none" dirty="0">
                <a:latin typeface="Corbel" pitchFamily="34" charset="0"/>
              </a:rPr>
              <a:t>academic year, including summer </a:t>
            </a:r>
            <a:r>
              <a:rPr lang="en-US" sz="2800" b="0" u="none" dirty="0" smtClean="0">
                <a:latin typeface="Corbel" pitchFamily="34" charset="0"/>
              </a:rPr>
              <a:t>2010, </a:t>
            </a:r>
            <a:r>
              <a:rPr lang="en-US" sz="2800" b="0" u="none" dirty="0">
                <a:latin typeface="Corbel" pitchFamily="34" charset="0"/>
              </a:rPr>
              <a:t>with credit awarded upon return to campus the following year</a:t>
            </a:r>
          </a:p>
          <a:p>
            <a:pPr marL="342900" indent="-342900" algn="l" eaLnBrk="1" hangingPunct="1">
              <a:buClr>
                <a:srgbClr val="A50021"/>
              </a:buClr>
              <a:buFont typeface="Wingdings" pitchFamily="2" charset="2"/>
              <a:buChar char="§"/>
            </a:pPr>
            <a:endParaRPr lang="en-US" sz="2800" b="0" u="none" dirty="0">
              <a:latin typeface="Corbel" pitchFamily="34" charset="0"/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461963" y="701675"/>
            <a:ext cx="8334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/>
            <a:r>
              <a:rPr lang="en-US" sz="3200" u="none" dirty="0">
                <a:solidFill>
                  <a:srgbClr val="003399"/>
                </a:solidFill>
                <a:latin typeface="Corbel" pitchFamily="34" charset="0"/>
              </a:rPr>
              <a:t>The </a:t>
            </a:r>
            <a:r>
              <a:rPr lang="en-US" sz="3200" i="1" u="none" dirty="0">
                <a:solidFill>
                  <a:srgbClr val="003399"/>
                </a:solidFill>
                <a:latin typeface="Corbel" pitchFamily="34" charset="0"/>
              </a:rPr>
              <a:t>Open Doors</a:t>
            </a:r>
            <a:r>
              <a:rPr lang="en-US" sz="3200" u="none" dirty="0">
                <a:solidFill>
                  <a:srgbClr val="003399"/>
                </a:solidFill>
                <a:latin typeface="Corbel" pitchFamily="34" charset="0"/>
              </a:rPr>
              <a:t> U.S. Study Abroad Survey</a:t>
            </a:r>
          </a:p>
        </p:txBody>
      </p:sp>
      <p:sp>
        <p:nvSpPr>
          <p:cNvPr id="8" name="Rectangle 7"/>
          <p:cNvSpPr/>
          <p:nvPr/>
        </p:nvSpPr>
        <p:spPr>
          <a:xfrm>
            <a:off x="251360" y="5715000"/>
            <a:ext cx="8641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0" u="none" dirty="0" smtClean="0">
                <a:latin typeface="Corbel" pitchFamily="34" charset="0"/>
              </a:rPr>
              <a:t>Institute of International Education. (2011). </a:t>
            </a:r>
            <a:r>
              <a:rPr lang="en-US" sz="1400" b="0" i="1" u="none" dirty="0" smtClean="0">
                <a:latin typeface="Corbel" pitchFamily="34" charset="0"/>
              </a:rPr>
              <a:t>Open Doors Report on International Educational Exchange</a:t>
            </a:r>
            <a:r>
              <a:rPr lang="en-US" sz="1400" b="0" u="none" dirty="0" smtClean="0">
                <a:latin typeface="Corbel" pitchFamily="34" charset="0"/>
              </a:rPr>
              <a:t>. Retrieved from http://www.iie.org/opendoors</a:t>
            </a:r>
            <a:endParaRPr lang="en-US" sz="1400" b="0" u="none" dirty="0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115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23863" y="663575"/>
            <a:ext cx="8334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/>
            <a:r>
              <a:rPr lang="en-US" sz="3200" u="none" dirty="0">
                <a:solidFill>
                  <a:srgbClr val="003399"/>
                </a:solidFill>
                <a:latin typeface="Corbel" pitchFamily="34" charset="0"/>
              </a:rPr>
              <a:t>U.S. Study Abroad, </a:t>
            </a:r>
            <a:r>
              <a:rPr lang="en-US" sz="3200" u="none" dirty="0" smtClean="0">
                <a:solidFill>
                  <a:srgbClr val="003399"/>
                </a:solidFill>
                <a:latin typeface="Corbel" pitchFamily="34" charset="0"/>
              </a:rPr>
              <a:t>2009/10</a:t>
            </a:r>
            <a:endParaRPr lang="en-US" sz="3200" u="none" dirty="0">
              <a:solidFill>
                <a:srgbClr val="003399"/>
              </a:solidFill>
              <a:latin typeface="Corbel" pitchFamily="34" charset="0"/>
            </a:endParaRPr>
          </a:p>
        </p:txBody>
      </p:sp>
      <p:sp>
        <p:nvSpPr>
          <p:cNvPr id="8197" name="Rectangle 29"/>
          <p:cNvSpPr>
            <a:spLocks noChangeArrowheads="1"/>
          </p:cNvSpPr>
          <p:nvPr/>
        </p:nvSpPr>
        <p:spPr bwMode="auto">
          <a:xfrm>
            <a:off x="6295870" y="2209800"/>
            <a:ext cx="2654300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5000"/>
              </a:lnSpc>
              <a:spcBef>
                <a:spcPct val="20000"/>
              </a:spcBef>
              <a:buClr>
                <a:srgbClr val="CC3300"/>
              </a:buClr>
            </a:pPr>
            <a:r>
              <a:rPr lang="en-US" sz="2400" u="none" dirty="0">
                <a:latin typeface="Corbel" pitchFamily="34" charset="0"/>
              </a:rPr>
              <a:t>	</a:t>
            </a:r>
            <a:r>
              <a:rPr lang="en-US" sz="2400" dirty="0"/>
              <a:t>270,604 </a:t>
            </a:r>
            <a:r>
              <a:rPr lang="en-US" sz="2400" b="0" u="none" dirty="0" smtClean="0"/>
              <a:t> </a:t>
            </a:r>
            <a:r>
              <a:rPr lang="en-US" sz="2400" b="0" u="none" dirty="0"/>
              <a:t>U.S. students received academic credit for study abroad in </a:t>
            </a:r>
            <a:r>
              <a:rPr lang="en-US" sz="2400" b="0" u="none" dirty="0" smtClean="0"/>
              <a:t>2009/10, </a:t>
            </a:r>
            <a:r>
              <a:rPr lang="en-US" sz="2400" u="none" dirty="0" smtClean="0"/>
              <a:t>up </a:t>
            </a:r>
            <a:r>
              <a:rPr lang="en-US" sz="2400" b="0" u="none" dirty="0"/>
              <a:t>over the prior year.</a:t>
            </a:r>
            <a:endParaRPr lang="en-US" sz="2800" b="0" u="none" dirty="0"/>
          </a:p>
        </p:txBody>
      </p:sp>
      <p:sp>
        <p:nvSpPr>
          <p:cNvPr id="12" name="Rectangle 11"/>
          <p:cNvSpPr/>
          <p:nvPr/>
        </p:nvSpPr>
        <p:spPr>
          <a:xfrm>
            <a:off x="251360" y="5801380"/>
            <a:ext cx="8641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0" u="none" dirty="0" smtClean="0">
                <a:latin typeface="Corbel" pitchFamily="34" charset="0"/>
              </a:rPr>
              <a:t>Institute of International Education. (2011). </a:t>
            </a:r>
            <a:r>
              <a:rPr lang="en-US" sz="1400" b="0" i="1" u="none" dirty="0" smtClean="0">
                <a:latin typeface="Corbel" pitchFamily="34" charset="0"/>
              </a:rPr>
              <a:t>Open Doors Report on International Educational Exchange</a:t>
            </a:r>
            <a:r>
              <a:rPr lang="en-US" sz="1400" b="0" u="none" dirty="0" smtClean="0">
                <a:latin typeface="Corbel" pitchFamily="34" charset="0"/>
              </a:rPr>
              <a:t>. Retrieved from http://www.iie.org/opendoors</a:t>
            </a:r>
            <a:endParaRPr lang="en-US" sz="1400" b="0" u="none" dirty="0">
              <a:latin typeface="Corbel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67484143"/>
              </p:ext>
            </p:extLst>
          </p:nvPr>
        </p:nvGraphicFramePr>
        <p:xfrm>
          <a:off x="152400" y="1981200"/>
          <a:ext cx="6515100" cy="3452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21168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026"/>
          <p:cNvSpPr txBox="1">
            <a:spLocks noChangeArrowheads="1"/>
          </p:cNvSpPr>
          <p:nvPr/>
        </p:nvSpPr>
        <p:spPr bwMode="auto">
          <a:xfrm>
            <a:off x="385763" y="663575"/>
            <a:ext cx="822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 u="sng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b="1" u="sng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b="1" u="sng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b="1" u="sng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b="1" u="sng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 u="sng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/>
            <a:r>
              <a:rPr lang="en-US" sz="3200" u="none" dirty="0">
                <a:solidFill>
                  <a:srgbClr val="003399"/>
                </a:solidFill>
                <a:latin typeface="Corbel" pitchFamily="34" charset="0"/>
              </a:rPr>
              <a:t>Duration of Study Abroad, 1993/94- </a:t>
            </a:r>
            <a:r>
              <a:rPr lang="en-US" sz="3200" u="none" dirty="0" smtClean="0">
                <a:solidFill>
                  <a:srgbClr val="003399"/>
                </a:solidFill>
                <a:latin typeface="Corbel" pitchFamily="34" charset="0"/>
              </a:rPr>
              <a:t>2009/10</a:t>
            </a:r>
            <a:endParaRPr lang="en-US" sz="3200" u="none" dirty="0">
              <a:solidFill>
                <a:srgbClr val="003399"/>
              </a:solidFill>
              <a:latin typeface="Corbel" pitchFamily="34" charset="0"/>
            </a:endParaRPr>
          </a:p>
        </p:txBody>
      </p:sp>
      <p:sp>
        <p:nvSpPr>
          <p:cNvPr id="9219" name="Rectangle 1027"/>
          <p:cNvSpPr>
            <a:spLocks noChangeArrowheads="1"/>
          </p:cNvSpPr>
          <p:nvPr/>
        </p:nvSpPr>
        <p:spPr bwMode="auto">
          <a:xfrm>
            <a:off x="6185010" y="2008015"/>
            <a:ext cx="2611328" cy="3341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</a:pPr>
            <a:r>
              <a:rPr lang="en-US" sz="2400" u="none" dirty="0" smtClean="0">
                <a:solidFill>
                  <a:srgbClr val="C00000"/>
                </a:solidFill>
                <a:latin typeface="Corbel" pitchFamily="34" charset="0"/>
              </a:rPr>
              <a:t>S</a:t>
            </a:r>
            <a:r>
              <a:rPr lang="en-US" sz="2000" u="none" dirty="0" smtClean="0">
                <a:solidFill>
                  <a:srgbClr val="C00000"/>
                </a:solidFill>
                <a:latin typeface="Corbel" pitchFamily="34" charset="0"/>
              </a:rPr>
              <a:t>hort-term</a:t>
            </a:r>
            <a:r>
              <a:rPr lang="en-US" sz="2000" b="0" u="none" dirty="0" smtClean="0">
                <a:solidFill>
                  <a:srgbClr val="C00000"/>
                </a:solidFill>
                <a:latin typeface="Corbel" pitchFamily="34" charset="0"/>
              </a:rPr>
              <a:t> </a:t>
            </a:r>
            <a:r>
              <a:rPr lang="en-US" sz="2000" b="0" u="none" dirty="0">
                <a:solidFill>
                  <a:srgbClr val="C00000"/>
                </a:solidFill>
                <a:latin typeface="Corbel" pitchFamily="34" charset="0"/>
              </a:rPr>
              <a:t>(summer, January term or 8 weeks or less during the school year)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</a:pPr>
            <a:r>
              <a:rPr lang="en-US" sz="2000" u="none" dirty="0">
                <a:latin typeface="Corbel" pitchFamily="34" charset="0"/>
              </a:rPr>
              <a:t>	</a:t>
            </a:r>
            <a:endParaRPr lang="en-US" sz="2000" u="none" dirty="0" smtClean="0">
              <a:latin typeface="Corbel" pitchFamily="34" charset="0"/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</a:pPr>
            <a:r>
              <a:rPr lang="en-US" sz="2000" u="none" dirty="0" smtClean="0">
                <a:latin typeface="Corbel" pitchFamily="34" charset="0"/>
              </a:rPr>
              <a:t>Mid-length</a:t>
            </a:r>
            <a:r>
              <a:rPr lang="en-US" sz="2000" b="0" u="none" dirty="0" smtClean="0">
                <a:latin typeface="Corbel" pitchFamily="34" charset="0"/>
              </a:rPr>
              <a:t> </a:t>
            </a:r>
            <a:r>
              <a:rPr lang="en-US" sz="2000" b="0" u="none" dirty="0">
                <a:latin typeface="Corbel" pitchFamily="34" charset="0"/>
              </a:rPr>
              <a:t>(one quarter, two quarters or one semester)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</a:pPr>
            <a:endParaRPr lang="en-US" sz="2000" b="0" u="none" dirty="0">
              <a:latin typeface="Corbel" pitchFamily="34" charset="0"/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</a:pPr>
            <a:r>
              <a:rPr lang="en-US" sz="2000" u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pitchFamily="34" charset="0"/>
              </a:rPr>
              <a:t>Long-term</a:t>
            </a:r>
            <a:r>
              <a:rPr lang="en-US" sz="2000" b="0" u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pitchFamily="34" charset="0"/>
              </a:rPr>
              <a:t> </a:t>
            </a:r>
            <a:r>
              <a:rPr lang="en-US" sz="2000" b="0" u="none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itchFamily="34" charset="0"/>
              </a:rPr>
              <a:t>(academic or calendar year)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88753800"/>
              </p:ext>
            </p:extLst>
          </p:nvPr>
        </p:nvGraphicFramePr>
        <p:xfrm>
          <a:off x="385762" y="1752600"/>
          <a:ext cx="5710237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251360" y="5801380"/>
            <a:ext cx="8641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0" u="none" dirty="0" smtClean="0">
                <a:latin typeface="Corbel" pitchFamily="34" charset="0"/>
              </a:rPr>
              <a:t>Institute of International Education. (2011). </a:t>
            </a:r>
            <a:r>
              <a:rPr lang="en-US" sz="1400" b="0" i="1" u="none" dirty="0" smtClean="0">
                <a:latin typeface="Corbel" pitchFamily="34" charset="0"/>
              </a:rPr>
              <a:t>Open Doors Report on International Educational Exchange</a:t>
            </a:r>
            <a:r>
              <a:rPr lang="en-US" sz="1400" b="0" u="none" dirty="0" smtClean="0">
                <a:latin typeface="Corbel" pitchFamily="34" charset="0"/>
              </a:rPr>
              <a:t>. Retrieved from http://www.iie.org/opendoors</a:t>
            </a:r>
            <a:endParaRPr lang="en-US" sz="1400" b="0" u="none" dirty="0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415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pen Doors 20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22322"/>
            <a:ext cx="7662862" cy="420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290" name="Rectangle 1026"/>
          <p:cNvSpPr>
            <a:spLocks noChangeArrowheads="1"/>
          </p:cNvSpPr>
          <p:nvPr/>
        </p:nvSpPr>
        <p:spPr bwMode="auto">
          <a:xfrm>
            <a:off x="461963" y="911225"/>
            <a:ext cx="80010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Font typeface="Wingdings" pitchFamily="2" charset="2"/>
              <a:buNone/>
            </a:pPr>
            <a:r>
              <a:rPr lang="en-US" sz="3200" u="none" dirty="0">
                <a:solidFill>
                  <a:srgbClr val="003399"/>
                </a:solidFill>
                <a:latin typeface="Corbel" pitchFamily="34" charset="0"/>
              </a:rPr>
              <a:t>Study Abroad Destinations, </a:t>
            </a:r>
            <a:r>
              <a:rPr lang="en-US" sz="3200" u="none" dirty="0" smtClean="0">
                <a:solidFill>
                  <a:srgbClr val="003399"/>
                </a:solidFill>
                <a:latin typeface="Corbel" pitchFamily="34" charset="0"/>
              </a:rPr>
              <a:t>2009/10</a:t>
            </a:r>
            <a:endParaRPr lang="en-US" sz="3200" u="none" dirty="0">
              <a:solidFill>
                <a:srgbClr val="003399"/>
              </a:solidFill>
              <a:latin typeface="Corbel" pitchFamily="34" charset="0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Font typeface="Wingdings" pitchFamily="2" charset="2"/>
              <a:buNone/>
            </a:pPr>
            <a:endParaRPr lang="en-US" sz="3200" u="none" dirty="0">
              <a:solidFill>
                <a:srgbClr val="003399"/>
              </a:solidFill>
              <a:latin typeface="Corbel" pitchFamily="34" charset="0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Font typeface="Wingdings" pitchFamily="2" charset="2"/>
              <a:buNone/>
            </a:pPr>
            <a:endParaRPr lang="en-US" sz="2800" u="none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5893713"/>
            <a:ext cx="7620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latin typeface="+mn-lt"/>
              </a:rPr>
              <a:t>Institute of International Education. (2011</a:t>
            </a:r>
            <a:r>
              <a:rPr lang="en-US" sz="1100" dirty="0" smtClean="0">
                <a:latin typeface="+mn-lt"/>
              </a:rPr>
              <a:t>). </a:t>
            </a:r>
            <a:r>
              <a:rPr lang="en-US" sz="1100" i="1" dirty="0" smtClean="0">
                <a:latin typeface="+mn-lt"/>
              </a:rPr>
              <a:t>Open </a:t>
            </a:r>
            <a:r>
              <a:rPr lang="en-US" sz="1100" i="1" dirty="0">
                <a:latin typeface="+mn-lt"/>
              </a:rPr>
              <a:t>Doors Report on International Educational Exchange</a:t>
            </a:r>
            <a:r>
              <a:rPr lang="en-US" sz="1100" dirty="0">
                <a:latin typeface="+mn-lt"/>
              </a:rPr>
              <a:t>. Retrieved from http://www.iie.org/opendoors</a:t>
            </a:r>
          </a:p>
        </p:txBody>
      </p:sp>
    </p:spTree>
    <p:extLst>
      <p:ext uri="{BB962C8B-B14F-4D97-AF65-F5344CB8AC3E}">
        <p14:creationId xmlns:p14="http://schemas.microsoft.com/office/powerpoint/2010/main" xmlns="" val="242383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Standards needed?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016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6868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Existing Quality Control Mechanisms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1"/>
            <a:ext cx="8229600" cy="3505200"/>
          </a:xfrm>
        </p:spPr>
        <p:txBody>
          <a:bodyPr>
            <a:normAutofit/>
          </a:bodyPr>
          <a:lstStyle/>
          <a:p>
            <a:pPr marL="168415" indent="-168415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Regional and disciplinary accreditation</a:t>
            </a:r>
          </a:p>
          <a:p>
            <a:pPr marL="168415" indent="-168415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In-country accreditation and reviews</a:t>
            </a:r>
          </a:p>
          <a:p>
            <a:pPr marL="168415" indent="-168415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Institutional guidelines and practices</a:t>
            </a:r>
          </a:p>
          <a:p>
            <a:pPr marL="168415" indent="-168415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Internal or outside reviewers</a:t>
            </a:r>
          </a:p>
          <a:p>
            <a:pPr marL="168415" indent="-168415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Student evaluations</a:t>
            </a:r>
          </a:p>
          <a:p>
            <a:pPr marL="168415" indent="-168415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Faculty and departmental reviews</a:t>
            </a:r>
          </a:p>
          <a:p>
            <a:pPr marL="168415" indent="-168415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Advisory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boards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7412" name="Picture 2" descr="forum wordmar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943600"/>
            <a:ext cx="16002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" y="5257800"/>
            <a:ext cx="8534399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i="1" dirty="0" smtClean="0">
                <a:solidFill>
                  <a:srgbClr val="C00000"/>
                </a:solidFill>
              </a:rPr>
              <a:t>The </a:t>
            </a:r>
            <a:r>
              <a:rPr lang="en-US" sz="2400" i="1" dirty="0">
                <a:solidFill>
                  <a:srgbClr val="C00000"/>
                </a:solidFill>
              </a:rPr>
              <a:t>Forum Standards </a:t>
            </a:r>
            <a:r>
              <a:rPr lang="en-US" sz="2400" i="1" dirty="0" smtClean="0">
                <a:solidFill>
                  <a:srgbClr val="C00000"/>
                </a:solidFill>
              </a:rPr>
              <a:t>serve as a bridge between all these entities.</a:t>
            </a:r>
            <a:endParaRPr lang="en-US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074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9372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Forum Standards of Good Practice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839200" cy="4983163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800" dirty="0">
                <a:latin typeface="+mn-lt"/>
              </a:rPr>
              <a:t>A</a:t>
            </a:r>
            <a:r>
              <a:rPr lang="en-US" sz="2800" dirty="0" smtClean="0">
                <a:latin typeface="+mn-lt"/>
              </a:rPr>
              <a:t> tool for program assessment &amp; improvement. </a:t>
            </a:r>
          </a:p>
          <a:p>
            <a:pPr lvl="1" eaLnBrk="1" hangingPunct="1"/>
            <a:r>
              <a:rPr lang="en-US" sz="2400" dirty="0" smtClean="0">
                <a:latin typeface="+mn-lt"/>
              </a:rPr>
              <a:t>Forum is recognized as the Standards Development Organization (SDO) for education abroad by the U.S. Department of Justice and Federal Trade Commission</a:t>
            </a:r>
          </a:p>
          <a:p>
            <a:pPr lvl="1" eaLnBrk="1" hangingPunct="1"/>
            <a:r>
              <a:rPr lang="en-US" sz="2400" dirty="0" smtClean="0">
                <a:latin typeface="+mn-lt"/>
              </a:rPr>
              <a:t>Obligates the Forum to develop and disseminate Standards through a process that is objective, transparent, open, balanced, and proceeds by consensus</a:t>
            </a:r>
          </a:p>
          <a:p>
            <a:pPr lvl="1" eaLnBrk="1" hangingPunct="1"/>
            <a:r>
              <a:rPr lang="en-US" sz="2400" dirty="0" smtClean="0">
                <a:latin typeface="+mn-lt"/>
              </a:rPr>
              <a:t>Hundreds of colleagues from within and outside of education abroad have been and are involved in developing the Standards</a:t>
            </a:r>
            <a:endParaRPr lang="en-US" dirty="0" smtClean="0">
              <a:latin typeface="+mn-lt"/>
            </a:endParaRPr>
          </a:p>
          <a:p>
            <a:pPr eaLnBrk="1" hangingPunct="1">
              <a:buFontTx/>
              <a:buNone/>
            </a:pPr>
            <a:endParaRPr lang="en-US" sz="2800" i="1" dirty="0" smtClean="0">
              <a:latin typeface="+mn-lt"/>
            </a:endParaRPr>
          </a:p>
        </p:txBody>
      </p:sp>
      <p:pic>
        <p:nvPicPr>
          <p:cNvPr id="18436" name="Picture 2" descr="forum wordmar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943600"/>
            <a:ext cx="16002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8077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How were the Standards Developed?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641475"/>
            <a:ext cx="8229600" cy="49117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Openness:</a:t>
            </a:r>
            <a:r>
              <a:rPr lang="en-US" dirty="0" smtClean="0">
                <a:latin typeface="+mn-lt"/>
              </a:rPr>
              <a:t> meetings, presentations, web site, announcements, newsletters, publications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Transparency:</a:t>
            </a:r>
            <a:r>
              <a:rPr lang="en-US" dirty="0" smtClean="0">
                <a:latin typeface="+mn-lt"/>
              </a:rPr>
              <a:t> full explanation of processes to membership and to the public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Balance:</a:t>
            </a:r>
            <a:r>
              <a:rPr lang="en-US" dirty="0" smtClean="0">
                <a:latin typeface="+mn-lt"/>
              </a:rPr>
              <a:t> welcome all points of view and diverse perspectives, respect differences and various approaches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Consensus: </a:t>
            </a:r>
            <a:r>
              <a:rPr lang="en-US" dirty="0" smtClean="0">
                <a:latin typeface="+mn-lt"/>
              </a:rPr>
              <a:t>process of moving forward based on consensus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Due Process: </a:t>
            </a:r>
            <a:r>
              <a:rPr lang="en-US" dirty="0" smtClean="0">
                <a:latin typeface="+mn-lt"/>
              </a:rPr>
              <a:t>possibility for appeals </a:t>
            </a:r>
          </a:p>
        </p:txBody>
      </p:sp>
      <p:pic>
        <p:nvPicPr>
          <p:cNvPr id="19460" name="Picture 2" descr="forum wordm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943600"/>
            <a:ext cx="16002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6866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Forum Standards of Good Practice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46237"/>
            <a:ext cx="8153400" cy="50593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SzPct val="90000"/>
              <a:buFont typeface="Wingdings" pitchFamily="2" charset="2"/>
              <a:buChar char="ü"/>
              <a:defRPr/>
            </a:pPr>
            <a:r>
              <a:rPr lang="en-US" sz="2800" i="1" dirty="0" smtClean="0">
                <a:latin typeface="+mn-lt"/>
              </a:rPr>
              <a:t>The Standards of Good Practice represent the product of over six years of collaboration and reflect the input and shared vision of education abroad professionals from around the world</a:t>
            </a:r>
          </a:p>
          <a:p>
            <a:pPr eaLnBrk="1" fontAlgn="auto" hangingPunct="1">
              <a:spcAft>
                <a:spcPts val="0"/>
              </a:spcAft>
              <a:buSzPct val="90000"/>
              <a:buFont typeface="Wingdings" pitchFamily="2" charset="2"/>
              <a:buChar char="ü"/>
              <a:defRPr/>
            </a:pPr>
            <a:r>
              <a:rPr lang="en-US" sz="2800" i="1" dirty="0" smtClean="0">
                <a:latin typeface="+mn-lt"/>
              </a:rPr>
              <a:t>They have been pilot tested and are revised and updated based on the experience of their being applied</a:t>
            </a:r>
          </a:p>
          <a:p>
            <a:pPr eaLnBrk="1" fontAlgn="auto" hangingPunct="1">
              <a:spcAft>
                <a:spcPts val="0"/>
              </a:spcAft>
              <a:buSzPct val="90000"/>
              <a:buFont typeface="Wingdings" pitchFamily="2" charset="2"/>
              <a:buChar char="ü"/>
              <a:defRPr/>
            </a:pPr>
            <a:r>
              <a:rPr lang="en-US" sz="2800" i="1" dirty="0" smtClean="0">
                <a:latin typeface="+mn-lt"/>
              </a:rPr>
              <a:t>They are endorsed by the growing Forum membership</a:t>
            </a:r>
          </a:p>
          <a:p>
            <a:pPr eaLnBrk="1" fontAlgn="auto" hangingPunct="1">
              <a:spcAft>
                <a:spcPts val="0"/>
              </a:spcAft>
              <a:buSzPct val="90000"/>
              <a:buFont typeface="Wingdings" pitchFamily="2" charset="2"/>
              <a:buChar char="ü"/>
              <a:defRPr/>
            </a:pPr>
            <a:endParaRPr lang="en-US" sz="2800" b="1" dirty="0" smtClean="0">
              <a:latin typeface="+mn-lt"/>
            </a:endParaRPr>
          </a:p>
          <a:p>
            <a:pPr eaLnBrk="1" fontAlgn="auto" hangingPunct="1">
              <a:spcAft>
                <a:spcPts val="0"/>
              </a:spcAft>
              <a:buSzPct val="90000"/>
              <a:buFont typeface="Wingdings" pitchFamily="2" charset="2"/>
              <a:buChar char="ü"/>
              <a:defRPr/>
            </a:pPr>
            <a:endParaRPr lang="en-US" sz="2800" b="1" dirty="0" smtClean="0">
              <a:latin typeface="+mn-lt"/>
            </a:endParaRPr>
          </a:p>
          <a:p>
            <a:pPr eaLnBrk="1" fontAlgn="auto" hangingPunct="1">
              <a:spcAft>
                <a:spcPts val="0"/>
              </a:spcAft>
              <a:buSzPct val="90000"/>
              <a:buFont typeface="Wingdings" pitchFamily="2" charset="2"/>
              <a:buChar char="ü"/>
              <a:defRPr/>
            </a:pPr>
            <a:endParaRPr lang="en-US" sz="2800" i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899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799" y="533400"/>
            <a:ext cx="8686801" cy="990600"/>
          </a:xfrm>
        </p:spPr>
        <p:txBody>
          <a:bodyPr>
            <a:noAutofit/>
          </a:bodyPr>
          <a:lstStyle/>
          <a:p>
            <a:pPr algn="ctr"/>
            <a:r>
              <a:rPr lang="en-US" sz="2800" cap="small" dirty="0" smtClean="0">
                <a:solidFill>
                  <a:schemeClr val="accent1">
                    <a:lumMod val="50000"/>
                  </a:schemeClr>
                </a:solidFill>
                <a:latin typeface="Trajan Pro" pitchFamily="18" charset="0"/>
              </a:rPr>
              <a:t>Standards of Good Practice </a:t>
            </a:r>
            <a:br>
              <a:rPr lang="en-US" sz="2800" cap="small" dirty="0" smtClean="0">
                <a:solidFill>
                  <a:schemeClr val="accent1">
                    <a:lumMod val="50000"/>
                  </a:schemeClr>
                </a:solidFill>
                <a:latin typeface="Trajan Pro" pitchFamily="18" charset="0"/>
              </a:rPr>
            </a:br>
            <a:r>
              <a:rPr lang="en-US" sz="2800" cap="small" dirty="0" smtClean="0">
                <a:solidFill>
                  <a:schemeClr val="accent1">
                    <a:lumMod val="50000"/>
                  </a:schemeClr>
                </a:solidFill>
                <a:latin typeface="Trajan Pro" pitchFamily="18" charset="0"/>
              </a:rPr>
              <a:t>for Education Abroad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Trajan Pro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1" y="1600200"/>
            <a:ext cx="86868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600" cap="small" dirty="0" smtClean="0">
                <a:latin typeface="Trajan Pro" pitchFamily="18" charset="0"/>
              </a:rPr>
              <a:t>Mission</a:t>
            </a:r>
            <a:endParaRPr lang="en-US" sz="2600" cap="small" dirty="0">
              <a:latin typeface="Trajan Pro" pitchFamily="18" charset="0"/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600" cap="small" dirty="0">
                <a:latin typeface="Trajan Pro" pitchFamily="18" charset="0"/>
              </a:rPr>
              <a:t>Student Learning </a:t>
            </a:r>
            <a:r>
              <a:rPr lang="en-US" sz="2600" cap="small" dirty="0" smtClean="0">
                <a:latin typeface="Trajan Pro" pitchFamily="18" charset="0"/>
              </a:rPr>
              <a:t>&amp; Development</a:t>
            </a:r>
            <a:endParaRPr lang="en-US" sz="2600" cap="small" dirty="0">
              <a:latin typeface="Trajan Pro" pitchFamily="18" charset="0"/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600" cap="small" dirty="0">
                <a:latin typeface="Trajan Pro" pitchFamily="18" charset="0"/>
              </a:rPr>
              <a:t>Academic Framework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600" cap="small" dirty="0">
                <a:latin typeface="Trajan Pro" pitchFamily="18" charset="0"/>
              </a:rPr>
              <a:t>Student Preparation for the Learning Environment Abroad </a:t>
            </a:r>
            <a:r>
              <a:rPr lang="en-US" sz="2600" cap="small" dirty="0" smtClean="0">
                <a:latin typeface="Trajan Pro" pitchFamily="18" charset="0"/>
              </a:rPr>
              <a:t>&amp; Returning </a:t>
            </a:r>
            <a:r>
              <a:rPr lang="en-US" sz="2600" cap="small" dirty="0">
                <a:latin typeface="Trajan Pro" pitchFamily="18" charset="0"/>
              </a:rPr>
              <a:t>Student Support </a:t>
            </a:r>
            <a:endParaRPr lang="en-US" sz="2600" cap="small" dirty="0" smtClean="0">
              <a:latin typeface="Trajan Pro" pitchFamily="18" charset="0"/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600" cap="small" dirty="0" smtClean="0">
                <a:latin typeface="Trajan Pro" pitchFamily="18" charset="0"/>
              </a:rPr>
              <a:t>Student </a:t>
            </a:r>
            <a:r>
              <a:rPr lang="en-US" sz="2600" cap="small" dirty="0">
                <a:latin typeface="Trajan Pro" pitchFamily="18" charset="0"/>
              </a:rPr>
              <a:t>Selection </a:t>
            </a:r>
            <a:r>
              <a:rPr lang="en-US" sz="2600" cap="small" dirty="0" smtClean="0">
                <a:latin typeface="Trajan Pro" pitchFamily="18" charset="0"/>
              </a:rPr>
              <a:t>&amp; Code </a:t>
            </a:r>
            <a:r>
              <a:rPr lang="en-US" sz="2600" cap="small" dirty="0">
                <a:latin typeface="Trajan Pro" pitchFamily="18" charset="0"/>
              </a:rPr>
              <a:t>of Conduct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600" cap="small" dirty="0" smtClean="0">
                <a:latin typeface="Trajan Pro" pitchFamily="18" charset="0"/>
              </a:rPr>
              <a:t>Policies and Procedures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600" cap="small" dirty="0" smtClean="0">
                <a:latin typeface="Trajan Pro" pitchFamily="18" charset="0"/>
              </a:rPr>
              <a:t>Organizational &amp; Program </a:t>
            </a:r>
            <a:r>
              <a:rPr lang="en-US" sz="2600" cap="small" dirty="0">
                <a:latin typeface="Trajan Pro" pitchFamily="18" charset="0"/>
              </a:rPr>
              <a:t>Resources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600" cap="small" dirty="0" smtClean="0">
                <a:latin typeface="Trajan Pro" pitchFamily="18" charset="0"/>
              </a:rPr>
              <a:t>Health, Safety, Security &amp; Risk Management</a:t>
            </a:r>
            <a:endParaRPr lang="en-US" sz="2600" cap="small" dirty="0">
              <a:latin typeface="Trajan Pro" pitchFamily="18" charset="0"/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600" cap="small" dirty="0">
                <a:latin typeface="Trajan Pro" pitchFamily="18" charset="0"/>
              </a:rPr>
              <a:t>Ethics </a:t>
            </a:r>
            <a:r>
              <a:rPr lang="en-US" sz="2600" cap="small" dirty="0" smtClean="0">
                <a:latin typeface="Trajan Pro" pitchFamily="18" charset="0"/>
              </a:rPr>
              <a:t>&amp; Integrity</a:t>
            </a:r>
            <a:endParaRPr lang="en-US" sz="2600" cap="small" dirty="0">
              <a:latin typeface="Traja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616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57200" y="1595021"/>
            <a:ext cx="8153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b="0" u="none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Not-for-profit institutional membership association</a:t>
            </a:r>
            <a:r>
              <a:rPr lang="en-US" sz="2400" b="0" u="none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, founded </a:t>
            </a:r>
            <a:r>
              <a:rPr lang="en-US" sz="2400" b="0" u="none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2001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b="0" u="none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Recognized </a:t>
            </a:r>
            <a:r>
              <a:rPr lang="en-US" sz="2400" b="0" u="none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by the U.S. Department of Justice and the Federal Trade Commission as the Standards Development Organization (SDO) for education </a:t>
            </a:r>
            <a:r>
              <a:rPr lang="en-US" sz="2400" b="0" u="none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abroad</a:t>
            </a:r>
            <a:endParaRPr lang="en-US" sz="2400" b="0" u="none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b="0" u="none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Members </a:t>
            </a:r>
            <a:r>
              <a:rPr lang="en-US" sz="2400" b="0" u="none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are committed to the Forum’s </a:t>
            </a:r>
            <a:r>
              <a:rPr lang="en-US" sz="2400" b="0" u="none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Standards </a:t>
            </a:r>
            <a:r>
              <a:rPr lang="en-US" sz="2400" b="0" u="none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of Good Practice for Education </a:t>
            </a:r>
            <a:r>
              <a:rPr lang="en-US" sz="2400" b="0" u="none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Abroad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25% of members are located outside of the US</a:t>
            </a:r>
            <a:endParaRPr lang="en-US" sz="2400" b="0" u="none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u="none" dirty="0">
              <a:latin typeface="+mn-lt"/>
            </a:endParaRPr>
          </a:p>
        </p:txBody>
      </p:sp>
      <p:pic>
        <p:nvPicPr>
          <p:cNvPr id="4099" name="Picture 2" descr="forum wordmar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5791200"/>
            <a:ext cx="160020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535329" y="683997"/>
            <a:ext cx="61043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The Forum on Education Abroad</a:t>
            </a:r>
          </a:p>
        </p:txBody>
      </p:sp>
    </p:spTree>
    <p:extLst>
      <p:ext uri="{BB962C8B-B14F-4D97-AF65-F5344CB8AC3E}">
        <p14:creationId xmlns:p14="http://schemas.microsoft.com/office/powerpoint/2010/main" xmlns="" val="55639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Standards Content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75456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Statements of good practice</a:t>
            </a:r>
          </a:p>
          <a:p>
            <a:pPr marL="400050" lvl="1" indent="0" eaLnBrk="1" hangingPunct="1">
              <a:buNone/>
            </a:pPr>
            <a:r>
              <a:rPr lang="en-US" sz="2600" dirty="0" smtClean="0">
                <a:latin typeface="+mn-lt"/>
              </a:rPr>
              <a:t>articulate the core Forum Standards that serve as guidelines;</a:t>
            </a:r>
            <a:endParaRPr lang="en-US" sz="2600" b="1" dirty="0" smtClean="0">
              <a:latin typeface="+mn-lt"/>
            </a:endParaRPr>
          </a:p>
          <a:p>
            <a:pPr eaLnBrk="1" hangingPunct="1"/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Queries</a:t>
            </a:r>
          </a:p>
          <a:p>
            <a:pPr marL="400050" lvl="1" indent="0" eaLnBrk="1" hangingPunct="1">
              <a:buNone/>
            </a:pPr>
            <a:r>
              <a:rPr lang="en-US" sz="2600" dirty="0" smtClean="0">
                <a:latin typeface="+mn-lt"/>
              </a:rPr>
              <a:t>relate to each Standard; these are designed to foster analysis and assessment of how well an organization meets the Standards; and</a:t>
            </a:r>
            <a:endParaRPr lang="en-US" sz="2600" b="1" dirty="0" smtClean="0">
              <a:latin typeface="+mn-lt"/>
            </a:endParaRPr>
          </a:p>
          <a:p>
            <a:pPr eaLnBrk="1" hangingPunct="1"/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Toolbox</a:t>
            </a:r>
          </a:p>
          <a:p>
            <a:pPr marL="400050" lvl="1" indent="0" eaLnBrk="1" hangingPunct="1">
              <a:buNone/>
            </a:pPr>
            <a:r>
              <a:rPr lang="en-US" sz="2600" dirty="0" smtClean="0">
                <a:latin typeface="+mn-lt"/>
              </a:rPr>
              <a:t>documents to which Forum members may refer as models of good practice and discuss or adapt them to their institutions or programs, as appropriate.</a:t>
            </a:r>
          </a:p>
          <a:p>
            <a:pPr eaLnBrk="1" hangingPunct="1"/>
            <a:endParaRPr lang="en-US" dirty="0" smtClean="0">
              <a:latin typeface="+mn-lt"/>
            </a:endParaRPr>
          </a:p>
          <a:p>
            <a:pPr eaLnBrk="1" hangingPunct="1"/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46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example: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828800"/>
            <a:ext cx="85344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Standard </a:t>
            </a:r>
            <a:r>
              <a:rPr lang="en-US" sz="3200" dirty="0" smtClean="0">
                <a:solidFill>
                  <a:srgbClr val="C00000"/>
                </a:solidFill>
              </a:rPr>
              <a:t>8: Health</a:t>
            </a:r>
            <a:r>
              <a:rPr lang="en-US" sz="3200" dirty="0">
                <a:solidFill>
                  <a:srgbClr val="C00000"/>
                </a:solidFill>
              </a:rPr>
              <a:t>, Safety, Security &amp; </a:t>
            </a:r>
            <a:r>
              <a:rPr lang="en-US" sz="3200" dirty="0" smtClean="0">
                <a:solidFill>
                  <a:srgbClr val="C00000"/>
                </a:solidFill>
              </a:rPr>
              <a:t>Risk Management</a:t>
            </a:r>
          </a:p>
          <a:p>
            <a:endParaRPr lang="en-US" sz="3200" dirty="0"/>
          </a:p>
          <a:p>
            <a:pPr lvl="1">
              <a:buClr>
                <a:schemeClr val="accent1"/>
              </a:buClr>
              <a:buSzPct val="100000"/>
              <a:buFont typeface="Wingdings 2" pitchFamily="18" charset="2"/>
              <a:buChar char="P"/>
            </a:pPr>
            <a:r>
              <a:rPr lang="en-US" sz="2800" dirty="0" smtClean="0"/>
              <a:t>   Statement</a:t>
            </a:r>
          </a:p>
          <a:p>
            <a:pPr lvl="1">
              <a:buClr>
                <a:schemeClr val="accent1"/>
              </a:buClr>
              <a:buSzPct val="100000"/>
              <a:buFont typeface="Wingdings 2" pitchFamily="18" charset="2"/>
              <a:buChar char="P"/>
            </a:pPr>
            <a:r>
              <a:rPr lang="en-US" sz="2800" dirty="0" smtClean="0"/>
              <a:t>   Queries</a:t>
            </a:r>
          </a:p>
          <a:p>
            <a:pPr lvl="1">
              <a:buClr>
                <a:schemeClr val="accent1"/>
              </a:buClr>
              <a:buSzPct val="100000"/>
              <a:buFont typeface="Wingdings 2" pitchFamily="18" charset="2"/>
              <a:buChar char="P"/>
            </a:pPr>
            <a:r>
              <a:rPr lang="en-US" sz="2800" dirty="0" smtClean="0"/>
              <a:t>   Toolbox resources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37252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274638"/>
            <a:ext cx="9372600" cy="114300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3000" i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Health</a:t>
            </a:r>
            <a:r>
              <a:rPr lang="en-US" sz="3000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, Safety, Security </a:t>
            </a:r>
            <a:r>
              <a:rPr lang="en-US" sz="3000" i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&amp; Risk Management</a:t>
            </a:r>
            <a:r>
              <a:rPr lang="en-US" sz="3000" i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:</a:t>
            </a:r>
            <a:endParaRPr lang="en-US" sz="3000" i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839200" cy="5334000"/>
          </a:xfrm>
        </p:spPr>
        <p:txBody>
          <a:bodyPr rtlCol="0">
            <a:no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en-US" sz="2400" dirty="0" smtClean="0">
                <a:solidFill>
                  <a:srgbClr val="C00000"/>
                </a:solidFill>
                <a:latin typeface="+mn-lt"/>
              </a:rPr>
              <a:t>The </a:t>
            </a:r>
            <a:r>
              <a:rPr lang="en-US" sz="2400" dirty="0">
                <a:solidFill>
                  <a:srgbClr val="C00000"/>
                </a:solidFill>
                <a:latin typeface="+mn-lt"/>
              </a:rPr>
              <a:t>organization assures continuous attention to </a:t>
            </a:r>
            <a:r>
              <a:rPr lang="en-US" sz="2400" dirty="0" smtClean="0">
                <a:solidFill>
                  <a:srgbClr val="C00000"/>
                </a:solidFill>
                <a:latin typeface="+mn-lt"/>
              </a:rPr>
              <a:t>the health</a:t>
            </a:r>
            <a:r>
              <a:rPr lang="en-US" sz="2400" dirty="0">
                <a:solidFill>
                  <a:srgbClr val="C00000"/>
                </a:solidFill>
                <a:latin typeface="+mn-lt"/>
              </a:rPr>
              <a:t>, safety, and security of its students, faculty, and </a:t>
            </a:r>
            <a:r>
              <a:rPr lang="en-US" sz="2400" dirty="0" smtClean="0">
                <a:solidFill>
                  <a:srgbClr val="C00000"/>
                </a:solidFill>
                <a:latin typeface="+mn-lt"/>
              </a:rPr>
              <a:t>staff, </a:t>
            </a:r>
            <a:r>
              <a:rPr lang="en-US" sz="2400" dirty="0">
                <a:solidFill>
                  <a:srgbClr val="C00000"/>
                </a:solidFill>
                <a:latin typeface="+mn-lt"/>
              </a:rPr>
              <a:t>from program development stages </a:t>
            </a:r>
            <a:r>
              <a:rPr lang="en-US" sz="2400" dirty="0" smtClean="0">
                <a:solidFill>
                  <a:srgbClr val="C00000"/>
                </a:solidFill>
                <a:latin typeface="+mn-lt"/>
              </a:rPr>
              <a:t>through program </a:t>
            </a:r>
            <a:r>
              <a:rPr lang="en-US" sz="2400" dirty="0">
                <a:solidFill>
                  <a:srgbClr val="C00000"/>
                </a:solidFill>
                <a:latin typeface="+mn-lt"/>
              </a:rPr>
              <a:t>implementation, by way of established policies, procedures, student orientation, and faculty </a:t>
            </a:r>
            <a:r>
              <a:rPr lang="en-US" sz="2400" dirty="0" smtClean="0">
                <a:solidFill>
                  <a:srgbClr val="C00000"/>
                </a:solidFill>
                <a:latin typeface="+mn-lt"/>
              </a:rPr>
              <a:t>and staff </a:t>
            </a:r>
            <a:r>
              <a:rPr lang="en-US" sz="2400" dirty="0">
                <a:solidFill>
                  <a:srgbClr val="C00000"/>
                </a:solidFill>
                <a:latin typeface="+mn-lt"/>
              </a:rPr>
              <a:t>training</a:t>
            </a:r>
            <a:r>
              <a:rPr lang="en-US" sz="2400" dirty="0" smtClean="0">
                <a:solidFill>
                  <a:srgbClr val="C00000"/>
                </a:solidFill>
                <a:latin typeface="+mn-lt"/>
              </a:rPr>
              <a:t>.</a:t>
            </a:r>
          </a:p>
          <a:p>
            <a:pPr marL="0" indent="0">
              <a:lnSpc>
                <a:spcPts val="2400"/>
              </a:lnSpc>
              <a:buNone/>
            </a:pPr>
            <a:endParaRPr lang="en-US" sz="2400" dirty="0">
              <a:latin typeface="+mn-lt"/>
            </a:endParaRPr>
          </a:p>
          <a:p>
            <a:pPr marL="514350" indent="-514350">
              <a:lnSpc>
                <a:spcPts val="2200"/>
              </a:lnSpc>
              <a:buFont typeface="+mj-lt"/>
              <a:buAutoNum type="alphaLcPeriod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Health, safety, security and risk management in program development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514350" indent="-514350">
              <a:lnSpc>
                <a:spcPts val="2200"/>
              </a:lnSpc>
              <a:buFont typeface="+mj-lt"/>
              <a:buAutoNum type="alphaLcPeriod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H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ealth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issues for program students, faculty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and staff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514350" indent="-514350">
              <a:lnSpc>
                <a:spcPts val="2200"/>
              </a:lnSpc>
              <a:buFont typeface="+mj-lt"/>
              <a:buAutoNum type="alphaLcPeriod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S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afety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of students, faculty and staff at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all locations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514350" indent="-514350">
              <a:lnSpc>
                <a:spcPts val="2200"/>
              </a:lnSpc>
              <a:buFont typeface="+mj-lt"/>
              <a:buAutoNum type="alphaLcPeriod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On going risk-management review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514350" indent="-514350">
              <a:lnSpc>
                <a:spcPts val="2200"/>
              </a:lnSpc>
              <a:buFont typeface="+mj-lt"/>
              <a:buAutoNum type="alphaLcPeriod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Adherence to applicable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laws and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regulations</a:t>
            </a:r>
          </a:p>
          <a:p>
            <a:pPr marL="514350" indent="-514350">
              <a:lnSpc>
                <a:spcPts val="2200"/>
              </a:lnSpc>
              <a:buFont typeface="+mj-lt"/>
              <a:buAutoNum type="alphaLcPeriod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Risk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assessments are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conducted throughout</a:t>
            </a:r>
            <a:endParaRPr lang="en-US" sz="2400" b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121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9144000" cy="1219200"/>
          </a:xfrm>
        </p:spPr>
        <p:txBody>
          <a:bodyPr>
            <a:noAutofit/>
          </a:bodyPr>
          <a:lstStyle/>
          <a:p>
            <a:r>
              <a:rPr lang="en-US" sz="2800" dirty="0"/>
              <a:t>The organization considers </a:t>
            </a:r>
            <a:r>
              <a:rPr lang="en-US" sz="2800" i="1" dirty="0">
                <a:solidFill>
                  <a:srgbClr val="C00000"/>
                </a:solidFill>
              </a:rPr>
              <a:t>health, </a:t>
            </a:r>
            <a:r>
              <a:rPr lang="en-US" sz="2800" i="1" dirty="0" smtClean="0">
                <a:solidFill>
                  <a:srgbClr val="C00000"/>
                </a:solidFill>
              </a:rPr>
              <a:t>safety, </a:t>
            </a:r>
            <a:r>
              <a:rPr lang="en-US" sz="2800" i="1" dirty="0">
                <a:solidFill>
                  <a:srgbClr val="C00000"/>
                </a:solidFill>
              </a:rPr>
              <a:t>security and risk management</a:t>
            </a:r>
            <a:r>
              <a:rPr lang="en-US" sz="2800" dirty="0"/>
              <a:t> in program development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257800"/>
          </a:xfrm>
        </p:spPr>
        <p:txBody>
          <a:bodyPr>
            <a:noAutofit/>
          </a:bodyPr>
          <a:lstStyle/>
          <a:p>
            <a:pPr marL="914400" lvl="1" indent="-514350">
              <a:buFont typeface="+mj-lt"/>
              <a:buAutoNum type="romanLcPeriod"/>
            </a:pPr>
            <a:r>
              <a:rPr lang="en-US" sz="2000" dirty="0" smtClean="0"/>
              <a:t>What </a:t>
            </a:r>
            <a:r>
              <a:rPr lang="en-US" sz="2000" dirty="0"/>
              <a:t>are the organization’s </a:t>
            </a:r>
            <a:r>
              <a:rPr lang="en-US" sz="2000" i="1" dirty="0">
                <a:solidFill>
                  <a:srgbClr val="C00000"/>
                </a:solidFill>
              </a:rPr>
              <a:t>procedures for considering the safety</a:t>
            </a:r>
            <a:r>
              <a:rPr lang="en-US" sz="2000" b="1" dirty="0"/>
              <a:t> </a:t>
            </a:r>
            <a:r>
              <a:rPr lang="en-US" sz="2000" dirty="0" smtClean="0"/>
              <a:t>(blah, blah, blah)?</a:t>
            </a:r>
            <a:endParaRPr lang="en-US" sz="2000" dirty="0"/>
          </a:p>
          <a:p>
            <a:pPr marL="914400" lvl="1" indent="-514350">
              <a:buFont typeface="+mj-lt"/>
              <a:buAutoNum type="romanLcPeriod"/>
            </a:pPr>
            <a:r>
              <a:rPr lang="en-US" sz="2000" dirty="0" smtClean="0"/>
              <a:t>What </a:t>
            </a:r>
            <a:r>
              <a:rPr lang="en-US" sz="2000" dirty="0"/>
              <a:t>role does the </a:t>
            </a:r>
            <a:r>
              <a:rPr lang="en-US" sz="2000" i="1" dirty="0">
                <a:solidFill>
                  <a:srgbClr val="C00000"/>
                </a:solidFill>
              </a:rPr>
              <a:t>evaluation of risk</a:t>
            </a:r>
            <a:r>
              <a:rPr lang="en-US" sz="2000" dirty="0"/>
              <a:t>, </a:t>
            </a:r>
            <a:r>
              <a:rPr lang="en-US" sz="2000" dirty="0" smtClean="0"/>
              <a:t>(blah, blah, blah)?</a:t>
            </a:r>
            <a:endParaRPr lang="en-US" sz="2000" dirty="0"/>
          </a:p>
          <a:p>
            <a:pPr marL="914400" lvl="1" indent="-514350">
              <a:buFont typeface="+mj-lt"/>
              <a:buAutoNum type="romanLcPeriod"/>
            </a:pPr>
            <a:r>
              <a:rPr lang="en-US" sz="2000" dirty="0" smtClean="0"/>
              <a:t>How </a:t>
            </a:r>
            <a:r>
              <a:rPr lang="en-US" sz="2000" dirty="0"/>
              <a:t>does program development include </a:t>
            </a:r>
            <a:r>
              <a:rPr lang="en-US" sz="2000" i="1" dirty="0">
                <a:solidFill>
                  <a:srgbClr val="C00000"/>
                </a:solidFill>
              </a:rPr>
              <a:t>evaluations of the experience and competence of staff</a:t>
            </a:r>
            <a:r>
              <a:rPr lang="en-US" sz="2000" dirty="0"/>
              <a:t> in relation to </a:t>
            </a:r>
            <a:r>
              <a:rPr lang="en-US" sz="2000" dirty="0" smtClean="0"/>
              <a:t>(blah, blah, blah)? </a:t>
            </a:r>
          </a:p>
          <a:p>
            <a:pPr marL="914400" lvl="1" indent="-514350">
              <a:buFont typeface="+mj-lt"/>
              <a:buAutoNum type="romanLcPeriod"/>
            </a:pPr>
            <a:r>
              <a:rPr lang="en-US" sz="2000" dirty="0" smtClean="0"/>
              <a:t>How </a:t>
            </a:r>
            <a:r>
              <a:rPr lang="en-US" sz="2000" dirty="0"/>
              <a:t>does the organization consider </a:t>
            </a:r>
            <a:r>
              <a:rPr lang="en-US" sz="2000" i="1" dirty="0">
                <a:solidFill>
                  <a:srgbClr val="C00000"/>
                </a:solidFill>
              </a:rPr>
              <a:t>legal and ethical issues</a:t>
            </a:r>
            <a:r>
              <a:rPr lang="en-US" sz="2000" b="1" dirty="0"/>
              <a:t> </a:t>
            </a:r>
            <a:r>
              <a:rPr lang="en-US" sz="2000" dirty="0" smtClean="0"/>
              <a:t>(blah, blah, blah)?</a:t>
            </a:r>
          </a:p>
          <a:p>
            <a:pPr marL="914400" lvl="1" indent="-514350">
              <a:buFont typeface="+mj-lt"/>
              <a:buAutoNum type="romanLcPeriod"/>
            </a:pPr>
            <a:r>
              <a:rPr lang="en-US" sz="2000" dirty="0"/>
              <a:t>How does the program determine </a:t>
            </a:r>
            <a:r>
              <a:rPr lang="en-US" sz="2000" i="1" dirty="0">
                <a:solidFill>
                  <a:srgbClr val="C00000"/>
                </a:solidFill>
              </a:rPr>
              <a:t>participant/staff ratio</a:t>
            </a:r>
            <a:r>
              <a:rPr lang="en-US" sz="2000" b="1" dirty="0"/>
              <a:t> </a:t>
            </a:r>
            <a:r>
              <a:rPr lang="en-US" sz="2000" dirty="0" smtClean="0"/>
              <a:t>(blah</a:t>
            </a:r>
            <a:r>
              <a:rPr lang="en-US" sz="2000" dirty="0"/>
              <a:t>, blah, blah</a:t>
            </a:r>
            <a:r>
              <a:rPr lang="en-US" sz="2000" dirty="0" smtClean="0"/>
              <a:t>)? </a:t>
            </a:r>
            <a:r>
              <a:rPr lang="en-US" sz="2000" dirty="0"/>
              <a:t>What </a:t>
            </a:r>
            <a:r>
              <a:rPr lang="en-US" sz="2000" i="1" dirty="0">
                <a:solidFill>
                  <a:srgbClr val="C00000"/>
                </a:solidFill>
              </a:rPr>
              <a:t>protocols are in place </a:t>
            </a:r>
            <a:r>
              <a:rPr lang="en-US" sz="2000" dirty="0"/>
              <a:t>(blah, blah, blah)?</a:t>
            </a:r>
          </a:p>
          <a:p>
            <a:pPr marL="914400" lvl="1" indent="-514350">
              <a:buFont typeface="+mj-lt"/>
              <a:buAutoNum type="romanLcPeriod"/>
            </a:pPr>
            <a:r>
              <a:rPr lang="en-US" sz="2000" dirty="0" smtClean="0"/>
              <a:t>How </a:t>
            </a:r>
            <a:r>
              <a:rPr lang="en-US" sz="2000" dirty="0"/>
              <a:t>does program development include a vetting of </a:t>
            </a:r>
            <a:r>
              <a:rPr lang="en-US" sz="2000" i="1" dirty="0">
                <a:solidFill>
                  <a:srgbClr val="C00000"/>
                </a:solidFill>
              </a:rPr>
              <a:t>all home-stay families</a:t>
            </a:r>
            <a:r>
              <a:rPr lang="en-US" sz="2000" dirty="0"/>
              <a:t>?</a:t>
            </a:r>
            <a:endParaRPr lang="en-US" sz="2000" dirty="0" smtClean="0"/>
          </a:p>
          <a:p>
            <a:pPr marL="914400" lvl="1" indent="-514350">
              <a:buFont typeface="+mj-lt"/>
              <a:buAutoNum type="romanLcPeriod"/>
            </a:pPr>
            <a:r>
              <a:rPr lang="en-US" sz="2000" dirty="0" smtClean="0"/>
              <a:t>In </a:t>
            </a:r>
            <a:r>
              <a:rPr lang="en-US" sz="2000" dirty="0"/>
              <a:t>the development of </a:t>
            </a:r>
            <a:r>
              <a:rPr lang="en-US" sz="2000" dirty="0" smtClean="0"/>
              <a:t>(blah, blah, blah) </a:t>
            </a:r>
            <a:r>
              <a:rPr lang="en-US" sz="2000" dirty="0"/>
              <a:t>how does the program consider </a:t>
            </a:r>
            <a:r>
              <a:rPr lang="en-US" sz="2000" i="1" dirty="0">
                <a:solidFill>
                  <a:srgbClr val="C00000"/>
                </a:solidFill>
              </a:rPr>
              <a:t>the safety of all transportation, orientation activities, itineraries, and venues</a:t>
            </a:r>
            <a:r>
              <a:rPr lang="en-US" sz="2000" dirty="0" smtClean="0"/>
              <a:t>?</a:t>
            </a:r>
            <a:r>
              <a:rPr lang="en-US" sz="2000" dirty="0"/>
              <a:t> </a:t>
            </a:r>
          </a:p>
          <a:p>
            <a:pPr marL="400050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51996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661886" y="-1066800"/>
            <a:ext cx="11926888" cy="792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8736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43200" y="1600200"/>
            <a:ext cx="3657600" cy="400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-381000"/>
            <a:ext cx="8229600" cy="186055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rajan Pro" pitchFamily="18" charset="0"/>
              </a:rPr>
              <a:t>Standards </a:t>
            </a:r>
            <a:r>
              <a:rPr lang="en-US" sz="2400" b="1" dirty="0">
                <a:latin typeface="Trajan Pro" pitchFamily="18" charset="0"/>
              </a:rPr>
              <a:t>of Good Practice Institute</a:t>
            </a:r>
            <a:r>
              <a:rPr lang="en-US" sz="2400" dirty="0">
                <a:latin typeface="Trajan Pro" pitchFamily="18" charset="0"/>
              </a:rPr>
              <a:t/>
            </a:r>
            <a:br>
              <a:rPr lang="en-US" sz="2400" dirty="0">
                <a:latin typeface="Trajan Pro" pitchFamily="18" charset="0"/>
              </a:rPr>
            </a:br>
            <a:r>
              <a:rPr lang="en-US" sz="2400" b="1" dirty="0">
                <a:latin typeface="Trajan Pro" pitchFamily="18" charset="0"/>
              </a:rPr>
              <a:t>Beyond the Basics of Health, Safety and Risk </a:t>
            </a:r>
            <a:r>
              <a:rPr lang="en-US" sz="2400" b="1" dirty="0" smtClean="0">
                <a:latin typeface="Trajan Pro" pitchFamily="18" charset="0"/>
              </a:rPr>
              <a:t>Management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1814130" y="1828800"/>
            <a:ext cx="55957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/>
              <a:t>Deepen your knowledge </a:t>
            </a:r>
            <a:r>
              <a:rPr lang="en-US" sz="2000" dirty="0" smtClean="0"/>
              <a:t>&amp; understanding </a:t>
            </a:r>
          </a:p>
          <a:p>
            <a:pPr algn="ctr"/>
            <a:r>
              <a:rPr lang="en-US" sz="2000" dirty="0" smtClean="0"/>
              <a:t>of </a:t>
            </a:r>
            <a:r>
              <a:rPr lang="en-US" sz="2000" dirty="0"/>
              <a:t>Standard </a:t>
            </a:r>
            <a:r>
              <a:rPr lang="en-US" sz="2000" dirty="0" smtClean="0"/>
              <a:t>8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1638300" y="4689000"/>
            <a:ext cx="5905500" cy="72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US" sz="2000" dirty="0"/>
              <a:t>Enhance the overall safety </a:t>
            </a:r>
            <a:r>
              <a:rPr lang="en-US" sz="2000" dirty="0" smtClean="0"/>
              <a:t>&amp; </a:t>
            </a:r>
            <a:r>
              <a:rPr lang="en-US" sz="2000" dirty="0"/>
              <a:t>security for the benefit of all</a:t>
            </a: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2514600"/>
            <a:ext cx="2667000" cy="1729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Explore approaches from within as well as beyond the field of education </a:t>
            </a:r>
            <a:r>
              <a:rPr lang="en-US" sz="2000" dirty="0" smtClean="0">
                <a:solidFill>
                  <a:srgbClr val="C00000"/>
                </a:solidFill>
              </a:rPr>
              <a:t>abroad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2514600"/>
            <a:ext cx="3505200" cy="1729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Enhance </a:t>
            </a:r>
            <a:r>
              <a:rPr lang="en-US" sz="2000" dirty="0" smtClean="0">
                <a:solidFill>
                  <a:srgbClr val="C00000"/>
                </a:solidFill>
              </a:rPr>
              <a:t>your knowledge </a:t>
            </a:r>
            <a:r>
              <a:rPr lang="en-US" sz="2000" dirty="0">
                <a:solidFill>
                  <a:srgbClr val="C00000"/>
                </a:solidFill>
              </a:rPr>
              <a:t>and skills </a:t>
            </a:r>
            <a:r>
              <a:rPr lang="en-US" sz="2000" dirty="0" smtClean="0">
                <a:solidFill>
                  <a:srgbClr val="C00000"/>
                </a:solidFill>
              </a:rPr>
              <a:t>to </a:t>
            </a:r>
            <a:r>
              <a:rPr lang="en-US" sz="2000" dirty="0">
                <a:solidFill>
                  <a:srgbClr val="C00000"/>
                </a:solidFill>
              </a:rPr>
              <a:t>meet Standard 8 by analyzing its requirements </a:t>
            </a:r>
            <a:r>
              <a:rPr lang="en-US" sz="2000" dirty="0" smtClean="0">
                <a:solidFill>
                  <a:srgbClr val="C00000"/>
                </a:solidFill>
              </a:rPr>
              <a:t>&amp; sharing </a:t>
            </a:r>
            <a:r>
              <a:rPr lang="en-US" sz="2000" dirty="0">
                <a:solidFill>
                  <a:srgbClr val="C00000"/>
                </a:solidFill>
              </a:rPr>
              <a:t>best practices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5562600"/>
            <a:ext cx="83057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Trajan Pro" pitchFamily="18" charset="0"/>
              </a:rPr>
              <a:t>The George Washington University</a:t>
            </a:r>
            <a:r>
              <a:rPr lang="en-US" sz="2000" dirty="0" smtClean="0">
                <a:solidFill>
                  <a:srgbClr val="C00000"/>
                </a:solidFill>
                <a:latin typeface="Trajan Pro" pitchFamily="18" charset="0"/>
              </a:rPr>
              <a:t>,  </a:t>
            </a:r>
            <a:r>
              <a:rPr lang="en-US" sz="2000" b="1" dirty="0" smtClean="0">
                <a:solidFill>
                  <a:srgbClr val="C00000"/>
                </a:solidFill>
                <a:latin typeface="Trajan Pro" pitchFamily="18" charset="0"/>
              </a:rPr>
              <a:t>Washington, DC</a:t>
            </a:r>
            <a:r>
              <a:rPr lang="en-US" sz="2000" dirty="0" smtClean="0">
                <a:solidFill>
                  <a:srgbClr val="C00000"/>
                </a:solidFill>
                <a:latin typeface="Trajan Pro" pitchFamily="18" charset="0"/>
              </a:rPr>
              <a:t/>
            </a:r>
            <a:br>
              <a:rPr lang="en-US" sz="2000" dirty="0" smtClean="0">
                <a:solidFill>
                  <a:srgbClr val="C00000"/>
                </a:solidFill>
                <a:latin typeface="Trajan Pro" pitchFamily="18" charset="0"/>
              </a:rPr>
            </a:br>
            <a:r>
              <a:rPr lang="en-US" sz="2000" b="1" dirty="0" smtClean="0">
                <a:solidFill>
                  <a:srgbClr val="C00000"/>
                </a:solidFill>
                <a:latin typeface="Trajan Pro" pitchFamily="18" charset="0"/>
              </a:rPr>
              <a:t>June 12, 2012</a:t>
            </a:r>
            <a:endParaRPr lang="en-US" sz="2000" dirty="0">
              <a:solidFill>
                <a:srgbClr val="C00000"/>
              </a:solidFill>
              <a:latin typeface="Traja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990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>
                <a:latin typeface="Trajan Pro" pitchFamily="18" charset="0"/>
              </a:rPr>
              <a:t>The Forum on Education Abroad</a:t>
            </a:r>
          </a:p>
          <a:p>
            <a:pPr marL="0" indent="0" algn="ctr">
              <a:buNone/>
            </a:pPr>
            <a:endParaRPr lang="en-US" dirty="0" smtClean="0">
              <a:hlinkClick r:id="rId2"/>
            </a:endParaRP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www.forumea.org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295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Forum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2111276"/>
            <a:ext cx="83820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Establish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Standards of Good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Practice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Conduct research to assess outcomes of education abroad and collect useful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data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Promote excellence in curriculum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design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Advocate for education abroad at all levels</a:t>
            </a:r>
          </a:p>
        </p:txBody>
      </p:sp>
    </p:spTree>
    <p:extLst>
      <p:ext uri="{BB962C8B-B14F-4D97-AF65-F5344CB8AC3E}">
        <p14:creationId xmlns:p14="http://schemas.microsoft.com/office/powerpoint/2010/main" xmlns="" val="30061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Establish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Standards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1524000"/>
            <a:ext cx="8229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i="1" dirty="0" smtClean="0">
                <a:solidFill>
                  <a:schemeClr val="tx2"/>
                </a:solidFill>
              </a:rPr>
              <a:t>Standards </a:t>
            </a:r>
            <a:r>
              <a:rPr lang="en-US" sz="2800" i="1" dirty="0">
                <a:solidFill>
                  <a:schemeClr val="tx2"/>
                </a:solidFill>
              </a:rPr>
              <a:t>of Good Practice for Education </a:t>
            </a:r>
            <a:r>
              <a:rPr lang="en-US" sz="2800" i="1" dirty="0" smtClean="0">
                <a:solidFill>
                  <a:schemeClr val="tx2"/>
                </a:solidFill>
              </a:rPr>
              <a:t>Abroad,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4</a:t>
            </a:r>
            <a:r>
              <a:rPr lang="en-US" sz="2400" baseline="30000" dirty="0">
                <a:solidFill>
                  <a:schemeClr val="tx2"/>
                </a:solidFill>
              </a:rPr>
              <a:t>th</a:t>
            </a:r>
            <a:r>
              <a:rPr lang="en-US" sz="2400" dirty="0">
                <a:solidFill>
                  <a:schemeClr val="tx2"/>
                </a:solidFill>
              </a:rPr>
              <a:t> edition, 2011 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i="1" dirty="0" smtClean="0">
                <a:solidFill>
                  <a:schemeClr val="tx2"/>
                </a:solidFill>
              </a:rPr>
              <a:t>Standards </a:t>
            </a:r>
            <a:r>
              <a:rPr lang="en-US" sz="2800" i="1" dirty="0">
                <a:solidFill>
                  <a:schemeClr val="tx2"/>
                </a:solidFill>
              </a:rPr>
              <a:t>of Good Practice for Short-Term Education Abroad </a:t>
            </a:r>
            <a:r>
              <a:rPr lang="en-US" sz="2800" i="1" dirty="0" smtClean="0">
                <a:solidFill>
                  <a:schemeClr val="tx2"/>
                </a:solidFill>
              </a:rPr>
              <a:t>Programs, </a:t>
            </a:r>
            <a:r>
              <a:rPr lang="en-US" sz="2400" dirty="0" smtClean="0">
                <a:solidFill>
                  <a:schemeClr val="tx2"/>
                </a:solidFill>
              </a:rPr>
              <a:t>2009</a:t>
            </a:r>
            <a:endParaRPr lang="en-US" sz="2800" i="1" dirty="0" smtClean="0">
              <a:solidFill>
                <a:schemeClr val="tx2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i="1" dirty="0" smtClean="0">
                <a:solidFill>
                  <a:schemeClr val="tx2"/>
                </a:solidFill>
              </a:rPr>
              <a:t>Code </a:t>
            </a:r>
            <a:r>
              <a:rPr lang="en-US" sz="2800" i="1" dirty="0">
                <a:solidFill>
                  <a:schemeClr val="tx2"/>
                </a:solidFill>
              </a:rPr>
              <a:t>of Ethics for Education </a:t>
            </a:r>
            <a:r>
              <a:rPr lang="en-US" sz="2800" i="1" dirty="0" smtClean="0">
                <a:solidFill>
                  <a:schemeClr val="tx2"/>
                </a:solidFill>
              </a:rPr>
              <a:t>Abroad,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2</a:t>
            </a:r>
            <a:r>
              <a:rPr lang="en-US" sz="2400" baseline="30000" dirty="0">
                <a:solidFill>
                  <a:schemeClr val="tx2"/>
                </a:solidFill>
              </a:rPr>
              <a:t>nd</a:t>
            </a:r>
            <a:r>
              <a:rPr lang="en-US" sz="2400" dirty="0">
                <a:solidFill>
                  <a:schemeClr val="tx2"/>
                </a:solidFill>
              </a:rPr>
              <a:t> edition, </a:t>
            </a:r>
            <a:r>
              <a:rPr lang="en-US" sz="2400" dirty="0" smtClean="0">
                <a:solidFill>
                  <a:schemeClr val="tx2"/>
                </a:solidFill>
              </a:rPr>
              <a:t>2011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i="1" dirty="0" smtClean="0">
                <a:solidFill>
                  <a:schemeClr val="tx2"/>
                </a:solidFill>
              </a:rPr>
              <a:t>Education Abroad Glossary</a:t>
            </a:r>
            <a:r>
              <a:rPr lang="en-US" sz="2400" dirty="0" smtClean="0">
                <a:solidFill>
                  <a:schemeClr val="tx2"/>
                </a:solidFill>
              </a:rPr>
              <a:t>, 2</a:t>
            </a:r>
            <a:r>
              <a:rPr lang="en-US" sz="2400" baseline="30000" dirty="0" smtClean="0">
                <a:solidFill>
                  <a:schemeClr val="tx2"/>
                </a:solidFill>
              </a:rPr>
              <a:t>nd</a:t>
            </a:r>
            <a:r>
              <a:rPr lang="en-US" sz="2400" dirty="0" smtClean="0">
                <a:solidFill>
                  <a:schemeClr val="tx2"/>
                </a:solidFill>
              </a:rPr>
              <a:t> edition, 2011</a:t>
            </a:r>
          </a:p>
        </p:txBody>
      </p:sp>
      <p:pic>
        <p:nvPicPr>
          <p:cNvPr id="6" name="Picture 5" descr="coverShortTermPro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4876800"/>
            <a:ext cx="982181" cy="1463040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1026" name="Picture 2" descr="http://www.forumea.org/images/ForumEA-StandardsGoodPractice2011cover_0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15161" y="4861560"/>
            <a:ext cx="1056639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forumea.org/images/CodeofEthics2011cover_00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870938"/>
            <a:ext cx="988813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forumea.org/images/ForumEA-Glossary2011c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199" y="4861559"/>
            <a:ext cx="1131569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9054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Conduct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research &amp; collect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114800"/>
          </a:xfrm>
        </p:spPr>
        <p:txBody>
          <a:bodyPr>
            <a:normAutofit/>
          </a:bodyPr>
          <a:lstStyle/>
          <a:p>
            <a:r>
              <a:rPr lang="en-US" i="1" dirty="0" smtClean="0"/>
              <a:t>A Guide to Outcomes Assessment in Education Abroad, </a:t>
            </a:r>
            <a:r>
              <a:rPr lang="en-US" dirty="0" smtClean="0"/>
              <a:t>2007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State </a:t>
            </a:r>
            <a:r>
              <a:rPr lang="en-US" dirty="0">
                <a:solidFill>
                  <a:schemeClr val="tx2"/>
                </a:solidFill>
              </a:rPr>
              <a:t>of the Field </a:t>
            </a:r>
            <a:r>
              <a:rPr lang="en-US" dirty="0" smtClean="0">
                <a:solidFill>
                  <a:schemeClr val="tx2"/>
                </a:solidFill>
              </a:rPr>
              <a:t>Surveys, 2009, 2011</a:t>
            </a:r>
          </a:p>
          <a:p>
            <a:r>
              <a:rPr lang="en-US" dirty="0" smtClean="0"/>
              <a:t>Program Management Survey; Snapshot Survey</a:t>
            </a:r>
          </a:p>
          <a:p>
            <a:r>
              <a:rPr lang="en-US" dirty="0" smtClean="0"/>
              <a:t>Preliminary </a:t>
            </a:r>
            <a:r>
              <a:rPr lang="en-US" dirty="0"/>
              <a:t>Report: </a:t>
            </a:r>
            <a:r>
              <a:rPr lang="en-US" dirty="0" smtClean="0"/>
              <a:t>The </a:t>
            </a:r>
            <a:r>
              <a:rPr lang="en-US" dirty="0"/>
              <a:t>Forum Education Abroad Incident Database Pilot </a:t>
            </a:r>
            <a:r>
              <a:rPr lang="en-US" dirty="0" smtClean="0"/>
              <a:t>Project, 2010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Outcomes Guide cover image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30400" y="4876800"/>
            <a:ext cx="1003400" cy="1463040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 descr="CoverStateField2009_0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27151" y="5029200"/>
            <a:ext cx="1130649" cy="1463040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75070" y="5242560"/>
            <a:ext cx="1130530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8731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Promote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excellence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495800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Quality Improvement Program (QUIP)</a:t>
            </a:r>
          </a:p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Guided Standards Assessments</a:t>
            </a:r>
          </a:p>
          <a:p>
            <a:pPr>
              <a:lnSpc>
                <a:spcPct val="110000"/>
              </a:lnSpc>
              <a:defRPr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Annual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Forum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Conference</a:t>
            </a:r>
          </a:p>
          <a:p>
            <a:pPr>
              <a:lnSpc>
                <a:spcPct val="110000"/>
              </a:lnSpc>
              <a:defRPr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Workshops and webinars</a:t>
            </a:r>
          </a:p>
          <a:p>
            <a:pPr>
              <a:lnSpc>
                <a:spcPct val="110000"/>
              </a:lnSpc>
              <a:defRPr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Standards Institutes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2000" i="1" dirty="0">
                <a:solidFill>
                  <a:schemeClr val="accent1"/>
                </a:solidFill>
              </a:rPr>
              <a:t>Ethics and Integrity in Education </a:t>
            </a:r>
            <a:r>
              <a:rPr lang="en-US" sz="2000" i="1" dirty="0" smtClean="0">
                <a:solidFill>
                  <a:schemeClr val="accent1"/>
                </a:solidFill>
              </a:rPr>
              <a:t>Abroad, </a:t>
            </a:r>
            <a:r>
              <a:rPr lang="en-US" sz="2000" i="1" dirty="0">
                <a:solidFill>
                  <a:schemeClr val="accent1"/>
                </a:solidFill>
              </a:rPr>
              <a:t>2011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2000" i="1" dirty="0">
                <a:solidFill>
                  <a:schemeClr val="accent1"/>
                </a:solidFill>
              </a:rPr>
              <a:t>Outcomes Assessment in Education </a:t>
            </a:r>
            <a:r>
              <a:rPr lang="en-US" sz="2000" i="1" dirty="0" smtClean="0">
                <a:solidFill>
                  <a:schemeClr val="accent1"/>
                </a:solidFill>
              </a:rPr>
              <a:t>Abroad, </a:t>
            </a:r>
            <a:r>
              <a:rPr lang="en-US" sz="2000" i="1" dirty="0">
                <a:solidFill>
                  <a:schemeClr val="accent1"/>
                </a:solidFill>
              </a:rPr>
              <a:t>2012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2000" i="1" dirty="0" smtClean="0">
                <a:solidFill>
                  <a:schemeClr val="accent1"/>
                </a:solidFill>
              </a:rPr>
              <a:t>Beyond </a:t>
            </a:r>
            <a:r>
              <a:rPr lang="en-US" sz="2000" i="1" dirty="0">
                <a:solidFill>
                  <a:schemeClr val="accent1"/>
                </a:solidFill>
              </a:rPr>
              <a:t>the Basics of Health, Safety </a:t>
            </a:r>
            <a:r>
              <a:rPr lang="en-US" sz="2000" i="1" dirty="0" smtClean="0">
                <a:solidFill>
                  <a:schemeClr val="accent1"/>
                </a:solidFill>
              </a:rPr>
              <a:t>&amp; Risk Management, 2010, 2011 and 2012</a:t>
            </a:r>
            <a:endParaRPr lang="en-US" sz="2000" i="1" dirty="0">
              <a:solidFill>
                <a:schemeClr val="accent1"/>
              </a:solidFill>
            </a:endParaRPr>
          </a:p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Online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Toolbox of Best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Practices</a:t>
            </a:r>
          </a:p>
        </p:txBody>
      </p:sp>
      <p:pic>
        <p:nvPicPr>
          <p:cNvPr id="4" name="Picture 4" descr="QUIP logo colo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2133600"/>
            <a:ext cx="1652588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3473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Advocate for education abroad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1828800"/>
            <a:ext cx="8382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dirty="0"/>
              <a:t>Using Post-9/11 GI Bill Benefits for Study </a:t>
            </a:r>
            <a:r>
              <a:rPr lang="en-US" sz="3200" dirty="0" smtClean="0"/>
              <a:t>Abroad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/>
              <a:t>The Impact of the New U.S. Federal Financial Aid Regulations on Study </a:t>
            </a:r>
            <a:r>
              <a:rPr lang="en-US" sz="3200" dirty="0" smtClean="0"/>
              <a:t>Abroad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Licensing to Operate Programs in Cuba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/>
              <a:t>Spanish Student </a:t>
            </a:r>
            <a:r>
              <a:rPr lang="en-US" sz="3200" dirty="0" smtClean="0"/>
              <a:t>Visa Requirements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54204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b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Membership</a:t>
            </a:r>
            <a:endParaRPr lang="en-US" b="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457200" y="1524000"/>
            <a:ext cx="86106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buFontTx/>
              <a:buChar char="•"/>
            </a:pPr>
            <a:r>
              <a:rPr lang="en-US" sz="2400" b="0" u="none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Over 600 </a:t>
            </a:r>
            <a:r>
              <a:rPr lang="en-US" sz="2400" b="0" u="none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institutional members that collectively represent over 90% of U.S. students that study abroad</a:t>
            </a:r>
          </a:p>
          <a:p>
            <a:pPr marL="342900" indent="-342900" algn="l"/>
            <a:endParaRPr lang="en-US" sz="2400" b="0" u="none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342900" indent="-342900" algn="l">
              <a:buFontTx/>
              <a:buChar char="•"/>
            </a:pPr>
            <a:r>
              <a:rPr lang="en-US" sz="2400" b="0" u="none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Members are primarily U.S. colleges and universities, program provider organizations, overseas host institutions and programs, and affiliates that provide services to the </a:t>
            </a:r>
            <a:r>
              <a:rPr lang="en-US" sz="2400" b="0" u="none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field</a:t>
            </a:r>
            <a:endParaRPr lang="en-US" sz="2400" b="0" u="none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342900" indent="-342900" algn="l"/>
            <a:endParaRPr lang="en-US" sz="2400" b="0" u="none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342900" indent="-342900" algn="l">
              <a:buFontTx/>
              <a:buChar char="•"/>
            </a:pPr>
            <a:r>
              <a:rPr lang="en-US" sz="2400" b="0" u="none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Members enjoy a wide range of benefits and services that help them to meet the Forum’s Standards of Good Practice for Education Abroad </a:t>
            </a:r>
          </a:p>
          <a:p>
            <a:pPr algn="l"/>
            <a:endParaRPr lang="en-US" sz="2400" b="0" u="none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marL="342900" indent="-342900" algn="l">
              <a:buFontTx/>
              <a:buChar char="•"/>
            </a:pPr>
            <a:endParaRPr lang="en-US" sz="2400" b="0" u="none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51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Where are we now?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1432064"/>
            <a:ext cx="692995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000" i="1" u="none" dirty="0">
                <a:solidFill>
                  <a:srgbClr val="990000"/>
                </a:solidFill>
                <a:latin typeface="Corbel" pitchFamily="34" charset="0"/>
              </a:rPr>
              <a:t>Open Doors </a:t>
            </a:r>
            <a:r>
              <a:rPr lang="en-US" sz="4000" i="1" u="none" dirty="0" smtClean="0">
                <a:solidFill>
                  <a:srgbClr val="990000"/>
                </a:solidFill>
                <a:latin typeface="Corbel" pitchFamily="34" charset="0"/>
              </a:rPr>
              <a:t>2011</a:t>
            </a:r>
            <a:endParaRPr lang="en-US" sz="4000" i="1" u="none" dirty="0">
              <a:solidFill>
                <a:srgbClr val="990000"/>
              </a:solidFill>
              <a:latin typeface="Corbel" pitchFamily="34" charset="0"/>
            </a:endParaRPr>
          </a:p>
          <a:p>
            <a:pPr algn="ctr" eaLnBrk="1" hangingPunct="1"/>
            <a:r>
              <a:rPr lang="en-US" sz="3200" i="1" u="none" dirty="0">
                <a:latin typeface="Corbel" pitchFamily="34" charset="0"/>
              </a:rPr>
              <a:t>   Report on </a:t>
            </a:r>
            <a:r>
              <a:rPr lang="en-US" sz="3200" i="1" u="none" dirty="0" smtClean="0">
                <a:latin typeface="Corbel" pitchFamily="34" charset="0"/>
              </a:rPr>
              <a:t>International </a:t>
            </a:r>
            <a:r>
              <a:rPr lang="en-US" sz="3200" i="1" u="none" dirty="0">
                <a:latin typeface="Corbel" pitchFamily="34" charset="0"/>
              </a:rPr>
              <a:t>Educational </a:t>
            </a:r>
            <a:r>
              <a:rPr lang="en-US" sz="3200" i="1" u="none" dirty="0" smtClean="0">
                <a:latin typeface="Corbel" pitchFamily="34" charset="0"/>
              </a:rPr>
              <a:t>Exchange</a:t>
            </a:r>
          </a:p>
          <a:p>
            <a:pPr eaLnBrk="1" hangingPunct="1"/>
            <a:endParaRPr lang="en-US" sz="2400" i="1" u="none" dirty="0" smtClean="0">
              <a:latin typeface="Corbel" pitchFamily="34" charset="0"/>
            </a:endParaRPr>
          </a:p>
          <a:p>
            <a:pPr eaLnBrk="1" hangingPunct="1"/>
            <a:endParaRPr lang="en-US" sz="2400" i="1" u="none" dirty="0">
              <a:latin typeface="Corbel" pitchFamily="34" charset="0"/>
            </a:endParaRPr>
          </a:p>
          <a:p>
            <a:pPr algn="r" eaLnBrk="1" hangingPunct="1"/>
            <a:r>
              <a:rPr lang="en-US" sz="2400" i="1" u="none" dirty="0" smtClean="0">
                <a:latin typeface="Corbel" pitchFamily="34" charset="0"/>
              </a:rPr>
              <a:t>American students studying abroad</a:t>
            </a:r>
            <a:endParaRPr lang="en-US" sz="2400" i="1" u="none" dirty="0">
              <a:latin typeface="Corbel" pitchFamily="34" charset="0"/>
            </a:endParaRPr>
          </a:p>
        </p:txBody>
      </p:sp>
      <p:pic>
        <p:nvPicPr>
          <p:cNvPr id="1025" name="Picture 1" descr="Open Doors 2011 Report on International Educational Exchange Mobility Institute International Edu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95600"/>
            <a:ext cx="2460914" cy="307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3972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The Forum">
      <a:dk1>
        <a:srgbClr val="424D04"/>
      </a:dk1>
      <a:lt1>
        <a:srgbClr val="F7FCD6"/>
      </a:lt1>
      <a:dk2>
        <a:srgbClr val="424D04"/>
      </a:dk2>
      <a:lt2>
        <a:srgbClr val="C89F5D"/>
      </a:lt2>
      <a:accent1>
        <a:srgbClr val="797325"/>
      </a:accent1>
      <a:accent2>
        <a:srgbClr val="B6AD37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Forum</Template>
  <TotalTime>342</TotalTime>
  <Words>1625</Words>
  <Application>Microsoft Office PowerPoint</Application>
  <PresentationFormat>On-screen Show (4:3)</PresentationFormat>
  <Paragraphs>242</Paragraphs>
  <Slides>26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Equity</vt:lpstr>
      <vt:lpstr> </vt:lpstr>
      <vt:lpstr>Slide 2</vt:lpstr>
      <vt:lpstr>Goals of the Forum</vt:lpstr>
      <vt:lpstr>Establish Standards</vt:lpstr>
      <vt:lpstr>Conduct research &amp; collect data</vt:lpstr>
      <vt:lpstr>Promote excellence</vt:lpstr>
      <vt:lpstr>Advocate for education abroad </vt:lpstr>
      <vt:lpstr>Membership</vt:lpstr>
      <vt:lpstr>Where are we now?</vt:lpstr>
      <vt:lpstr>Slide 10</vt:lpstr>
      <vt:lpstr>Slide 11</vt:lpstr>
      <vt:lpstr>Slide 12</vt:lpstr>
      <vt:lpstr>Slide 13</vt:lpstr>
      <vt:lpstr>Why are Standards needed?</vt:lpstr>
      <vt:lpstr>Existing Quality Control Mechanisms</vt:lpstr>
      <vt:lpstr>Forum Standards of Good Practice</vt:lpstr>
      <vt:lpstr>How were the Standards Developed?</vt:lpstr>
      <vt:lpstr>Forum Standards of Good Practice</vt:lpstr>
      <vt:lpstr>Standards of Good Practice  for Education Abroad</vt:lpstr>
      <vt:lpstr>Standards Content</vt:lpstr>
      <vt:lpstr>One example:</vt:lpstr>
      <vt:lpstr>Health, Safety, Security &amp; Risk Management:</vt:lpstr>
      <vt:lpstr>The organization considers health, safety, security and risk management in program development.</vt:lpstr>
      <vt:lpstr>Slide 24</vt:lpstr>
      <vt:lpstr>Standards of Good Practice Institute Beyond the Basics of Health, Safety and Risk Management</vt:lpstr>
      <vt:lpstr>Slide 26</vt:lpstr>
    </vt:vector>
  </TitlesOfParts>
  <Company>Dickinson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Standards of Good Practice to Develop and Manage High Quality Programs</dc:title>
  <dc:creator>mellona</dc:creator>
  <cp:lastModifiedBy>tkaiser</cp:lastModifiedBy>
  <cp:revision>40</cp:revision>
  <cp:lastPrinted>2012-03-31T22:24:21Z</cp:lastPrinted>
  <dcterms:created xsi:type="dcterms:W3CDTF">2011-12-06T14:45:29Z</dcterms:created>
  <dcterms:modified xsi:type="dcterms:W3CDTF">2012-04-04T18:48:07Z</dcterms:modified>
</cp:coreProperties>
</file>