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60" r:id="rId4"/>
    <p:sldId id="261" r:id="rId5"/>
    <p:sldId id="263" r:id="rId6"/>
    <p:sldId id="300" r:id="rId7"/>
    <p:sldId id="314" r:id="rId8"/>
    <p:sldId id="315" r:id="rId9"/>
    <p:sldId id="302" r:id="rId10"/>
    <p:sldId id="266" r:id="rId11"/>
    <p:sldId id="267" r:id="rId12"/>
    <p:sldId id="316" r:id="rId13"/>
    <p:sldId id="312" r:id="rId14"/>
    <p:sldId id="301" r:id="rId15"/>
    <p:sldId id="303" r:id="rId16"/>
    <p:sldId id="307" r:id="rId17"/>
    <p:sldId id="313" r:id="rId18"/>
    <p:sldId id="311" r:id="rId19"/>
    <p:sldId id="271" r:id="rId20"/>
    <p:sldId id="310" r:id="rId21"/>
    <p:sldId id="282" r:id="rId22"/>
    <p:sldId id="283" r:id="rId23"/>
    <p:sldId id="284" r:id="rId24"/>
    <p:sldId id="285" r:id="rId25"/>
    <p:sldId id="288" r:id="rId26"/>
    <p:sldId id="289" r:id="rId27"/>
    <p:sldId id="290" r:id="rId28"/>
    <p:sldId id="291" r:id="rId29"/>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D30"/>
    <a:srgbClr val="466ABA"/>
    <a:srgbClr val="003399"/>
    <a:srgbClr val="3333CC"/>
    <a:srgbClr val="445BBC"/>
    <a:srgbClr val="2C48D4"/>
    <a:srgbClr val="3366CC"/>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01" autoAdjust="0"/>
  </p:normalViewPr>
  <p:slideViewPr>
    <p:cSldViewPr>
      <p:cViewPr>
        <p:scale>
          <a:sx n="66" d="100"/>
          <a:sy n="66" d="100"/>
        </p:scale>
        <p:origin x="-1014" y="-9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GB"/>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GB"/>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GB"/>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B56A7C98-E080-492C-A281-3980DF4DFE3D}" type="slidenum">
              <a:rPr lang="en-GB"/>
              <a:pPr>
                <a:defRPr/>
              </a:pPr>
              <a:t>‹#›</a:t>
            </a:fld>
            <a:endParaRPr lang="en-GB"/>
          </a:p>
        </p:txBody>
      </p:sp>
    </p:spTree>
    <p:extLst>
      <p:ext uri="{BB962C8B-B14F-4D97-AF65-F5344CB8AC3E}">
        <p14:creationId xmlns:p14="http://schemas.microsoft.com/office/powerpoint/2010/main" xmlns="" val="1334153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E6D7838-8E91-40CB-9B7A-EEBDAA290C1B}" type="slidenum">
              <a:rPr lang="en-GB" smtClean="0"/>
              <a:pPr/>
              <a:t>2</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FCCDBB5-7B4D-4381-B71B-FEBEE4B6C3FA}" type="slidenum">
              <a:rPr lang="en-GB" smtClean="0"/>
              <a:pPr/>
              <a:t>11</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39BF646-7011-4520-9DE3-74D8335D4471}" type="slidenum">
              <a:rPr lang="en-GB" smtClean="0"/>
              <a:pPr/>
              <a:t>12</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943A0E1-6B80-4DB4-8575-947492EACED6}" type="slidenum">
              <a:rPr lang="en-GB" smtClean="0"/>
              <a:pPr/>
              <a:t>13</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B57E19-41F6-48C4-9480-DCD7B2E96E11}" type="slidenum">
              <a:rPr lang="en-GB" smtClean="0"/>
              <a:pPr/>
              <a:t>14</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A676981-774A-47B7-8EB3-5889316EB0BE}" type="slidenum">
              <a:rPr lang="en-GB" smtClean="0"/>
              <a:pPr/>
              <a:t>15</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03A37E-EED8-4B2D-83BB-E005866751EF}" type="slidenum">
              <a:rPr lang="en-GB" smtClean="0"/>
              <a:pPr/>
              <a:t>17</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C19AAB5-0EBC-4FDB-938E-671E675DF572}" type="slidenum">
              <a:rPr lang="en-GB" smtClean="0"/>
              <a:pPr/>
              <a:t>18</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46437BC-C82F-4EE5-BF9B-B359BBF99D9E}" type="slidenum">
              <a:rPr lang="en-GB" smtClean="0"/>
              <a:pPr/>
              <a:t>19</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ACC9B1B-9EF2-4566-ADB8-52EF89D8B2B5}" type="slidenum">
              <a:rPr lang="en-GB" smtClean="0"/>
              <a:pPr/>
              <a:t>3</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680C04-3C49-4B9A-8C2A-3719C87CFAE8}" type="slidenum">
              <a:rPr lang="en-GB" smtClean="0"/>
              <a:pPr/>
              <a:t>21</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8E36921-D7AC-4BDF-8CB0-A4F55AEF71E6}" type="slidenum">
              <a:rPr lang="en-GB" smtClean="0"/>
              <a:pPr/>
              <a:t>22</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D061630-5253-4962-BC24-688EAE13298F}" type="slidenum">
              <a:rPr lang="en-GB" smtClean="0"/>
              <a:pPr/>
              <a:t>23</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BF045A3-E225-4B61-8F6F-8691542DF41A}" type="slidenum">
              <a:rPr lang="en-GB" smtClean="0"/>
              <a:pPr/>
              <a:t>24</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CDAFD83-5BD9-47FC-8965-8DD8F90CEF4B}" type="slidenum">
              <a:rPr lang="en-GB" smtClean="0"/>
              <a:pPr/>
              <a:t>25</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C06A483-4D1A-483A-9E3C-490E9A61DAEB}" type="slidenum">
              <a:rPr lang="en-GB" smtClean="0"/>
              <a:pPr/>
              <a:t>26</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7AF7F73-C35A-4B70-BA66-834BF8080D71}" type="slidenum">
              <a:rPr lang="en-GB" smtClean="0"/>
              <a:pPr/>
              <a:t>27</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92F5120-4AC5-478B-88D0-7E267B6C19F8}" type="slidenum">
              <a:rPr lang="en-GB" smtClean="0"/>
              <a:pPr/>
              <a:t>28</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07D7879-C20F-41BE-A6D5-C04FDAE4C455}" type="slidenum">
              <a:rPr lang="en-GB" smtClean="0"/>
              <a:pPr/>
              <a:t>4</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defTabSz="482600" eaLnBrk="1" hangingPunct="1"/>
            <a:endParaRPr lang="en-US" b="1" smtClean="0">
              <a:solidFill>
                <a:schemeClr val="accent2"/>
              </a:solidFill>
            </a:endParaRPr>
          </a:p>
          <a:p>
            <a:pPr defTabSz="482600" eaLnBrk="1" hangingPunct="1"/>
            <a:r>
              <a:rPr lang="en-US" b="1" smtClean="0">
                <a:solidFill>
                  <a:schemeClr val="accent2"/>
                </a:solidFill>
              </a:rPr>
              <a:t>How employers assess college degrees and the importance of reputation on their assessment </a:t>
            </a:r>
          </a:p>
          <a:p>
            <a:pPr defTabSz="482600" eaLnBrk="1" hangingPunct="1"/>
            <a:endParaRPr lang="en-US" b="1" smtClean="0">
              <a:solidFill>
                <a:schemeClr val="accent2"/>
              </a:solidFill>
            </a:endParaRPr>
          </a:p>
          <a:p>
            <a:pPr defTabSz="482600" eaLnBrk="1" hangingPunct="1"/>
            <a:r>
              <a:rPr lang="en-US" b="1" smtClean="0">
                <a:solidFill>
                  <a:schemeClr val="accent2"/>
                </a:solidFill>
              </a:rPr>
              <a:t>How employers perceive degrees earned in the UK in particular and whether this affects their assessment process</a:t>
            </a:r>
          </a:p>
          <a:p>
            <a:pPr defTabSz="482600" eaLnBrk="1" hangingPunct="1"/>
            <a:endParaRPr lang="en-US" b="1" smtClean="0">
              <a:solidFill>
                <a:schemeClr val="accent2"/>
              </a:solidFill>
            </a:endParaRPr>
          </a:p>
          <a:p>
            <a:pPr defTabSz="482600" eaLnBrk="1" hangingPunct="1"/>
            <a:r>
              <a:rPr lang="en-US" b="1" smtClean="0">
                <a:solidFill>
                  <a:schemeClr val="accent2"/>
                </a:solidFill>
              </a:rPr>
              <a:t>How employers can be helped in assessing degrees earned overseas </a:t>
            </a:r>
          </a:p>
          <a:p>
            <a:pPr defTabSz="482600" eaLnBrk="1" hangingPunct="1"/>
            <a:endParaRPr lang="en-US" b="1" smtClean="0">
              <a:solidFill>
                <a:schemeClr val="accent2"/>
              </a:solidFill>
            </a:endParaRPr>
          </a:p>
          <a:p>
            <a:pPr defTabSz="482600" eaLnBrk="1" hangingPunct="1"/>
            <a:r>
              <a:rPr lang="en-US" b="1" smtClean="0">
                <a:solidFill>
                  <a:schemeClr val="accent2"/>
                </a:solidFill>
              </a:rPr>
              <a:t>How students who earned their degrees overseas convince employers that they are employable</a:t>
            </a:r>
          </a:p>
          <a:p>
            <a:pPr defTabSz="482600"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7E6414E-E32C-45CC-8A58-2C7CBB4E5A6D}" type="slidenum">
              <a:rPr lang="en-GB" smtClean="0"/>
              <a:pPr/>
              <a:t>5</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05DCFE1-BBAD-440D-886B-504B26CF5C5C}" type="slidenum">
              <a:rPr lang="en-GB" smtClean="0"/>
              <a:pPr/>
              <a:t>6</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E4868E-33BE-4585-A58F-2B625BD7DE06}" type="slidenum">
              <a:rPr lang="en-GB" smtClean="0"/>
              <a:pPr/>
              <a:t>7</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FDAB16B-CE8D-4C61-AC37-A01E7C60B23F}" type="slidenum">
              <a:rPr lang="en-GB" smtClean="0"/>
              <a:pPr/>
              <a:t>8</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2E85B9-D96A-4F4D-897A-6B7DB931D561}" type="slidenum">
              <a:rPr lang="en-GB" smtClean="0"/>
              <a:pPr/>
              <a:t>9</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121A505-4BA4-44C2-BD1E-12B06D6347B4}" type="slidenum">
              <a:rPr lang="en-GB" smtClean="0"/>
              <a:pPr/>
              <a:t>10</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defTabSz="482600" eaLnBrk="1" hangingPunct="1">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CC264A-0941-4C21-A06D-E6037F1A4A9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105905F-9CD2-4EA9-8BE3-CDAC8312658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DD9DDE-29F5-4426-A4C1-3D1AFABA1F4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91B71E2-C805-4C55-93A5-0367E0148D6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C77B1A4-19B7-41BB-B487-9DB4908B9A6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BDB176-572E-4A84-AE75-CFFB41DDB4D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5EC4E5-4BFC-4FC2-A715-0818D6349B8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D75F56-DD23-4D98-80C6-7CDE9687E74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657B641-DA04-4CDB-B65E-5F85F1E4A0D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D617A5D-DB12-4489-A61C-3E29CF460CF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0DB1AD5-80C9-4D91-B102-8DC2F6F8A97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0146B2-BFBC-4A7A-B85E-EE4ADC13527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02E438-BCA2-48E4-9675-2E3D296308A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1C6DFF-C4C2-45EF-9AB1-B0864F3D29C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97-2003_Worksheet3.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4.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5.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7.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ublicAffairsincolorwithtagline"/>
          <p:cNvPicPr>
            <a:picLocks noChangeAspect="1" noChangeArrowheads="1"/>
          </p:cNvPicPr>
          <p:nvPr/>
        </p:nvPicPr>
        <p:blipFill>
          <a:blip r:embed="rId2" cstate="print"/>
          <a:srcRect/>
          <a:stretch>
            <a:fillRect/>
          </a:stretch>
        </p:blipFill>
        <p:spPr bwMode="auto">
          <a:xfrm>
            <a:off x="4360863" y="152400"/>
            <a:ext cx="4592637" cy="650875"/>
          </a:xfrm>
          <a:prstGeom prst="rect">
            <a:avLst/>
          </a:prstGeom>
          <a:noFill/>
          <a:ln w="9525">
            <a:noFill/>
            <a:miter lim="800000"/>
            <a:headEnd/>
            <a:tailEnd/>
          </a:ln>
        </p:spPr>
      </p:pic>
      <p:pic>
        <p:nvPicPr>
          <p:cNvPr id="8195" name="Picture 13" descr="public_affair_NA cartoon banner"/>
          <p:cNvPicPr>
            <a:picLocks noChangeAspect="1" noChangeArrowheads="1"/>
          </p:cNvPicPr>
          <p:nvPr/>
        </p:nvPicPr>
        <p:blipFill>
          <a:blip r:embed="rId3" cstate="print"/>
          <a:srcRect/>
          <a:stretch>
            <a:fillRect/>
          </a:stretch>
        </p:blipFill>
        <p:spPr bwMode="auto">
          <a:xfrm>
            <a:off x="0" y="3835400"/>
            <a:ext cx="9144000" cy="2432050"/>
          </a:xfrm>
          <a:prstGeom prst="rect">
            <a:avLst/>
          </a:prstGeom>
          <a:noFill/>
          <a:ln w="9525">
            <a:noFill/>
            <a:miter lim="800000"/>
            <a:headEnd/>
            <a:tailEnd/>
          </a:ln>
        </p:spPr>
      </p:pic>
      <p:sp>
        <p:nvSpPr>
          <p:cNvPr id="8196" name="Rectangle 2"/>
          <p:cNvSpPr txBox="1">
            <a:spLocks noChangeArrowheads="1"/>
          </p:cNvSpPr>
          <p:nvPr/>
        </p:nvSpPr>
        <p:spPr bwMode="auto">
          <a:xfrm>
            <a:off x="304800" y="1524000"/>
            <a:ext cx="8605838" cy="1851025"/>
          </a:xfrm>
          <a:prstGeom prst="rect">
            <a:avLst/>
          </a:prstGeom>
          <a:noFill/>
          <a:ln w="9525">
            <a:noFill/>
            <a:miter lim="800000"/>
            <a:headEnd/>
            <a:tailEnd/>
          </a:ln>
        </p:spPr>
        <p:txBody>
          <a:bodyPr anchor="ctr"/>
          <a:lstStyle/>
          <a:p>
            <a:pPr defTabSz="457200">
              <a:defRPr/>
            </a:pPr>
            <a:r>
              <a:rPr lang="en-US" sz="2800" dirty="0">
                <a:solidFill>
                  <a:srgbClr val="364C85"/>
                </a:solidFill>
                <a:latin typeface="Arial Black" pitchFamily="34" charset="0"/>
              </a:rPr>
              <a:t>Employer perceptions of international education and UK degrees</a:t>
            </a:r>
            <a:endParaRPr lang="en-US" sz="3000" dirty="0">
              <a:latin typeface="Arial Black" pitchFamily="34" charset="0"/>
            </a:endParaRPr>
          </a:p>
          <a:p>
            <a:pPr defTabSz="457200">
              <a:defRPr/>
            </a:pPr>
            <a:endParaRPr lang="en-US" sz="3000" dirty="0">
              <a:latin typeface="Arial Black" pitchFamily="34" charset="0"/>
            </a:endParaRPr>
          </a:p>
          <a:p>
            <a:pPr defTabSz="457200">
              <a:defRPr/>
            </a:pPr>
            <a:r>
              <a:rPr lang="en-US" sz="2200" dirty="0">
                <a:solidFill>
                  <a:srgbClr val="364C85"/>
                </a:solidFill>
                <a:latin typeface="Arial Black" pitchFamily="34" charset="0"/>
              </a:rPr>
              <a:t>Cliff Young, Managing Director, Ipsos Public Affairs</a:t>
            </a:r>
          </a:p>
          <a:p>
            <a:pPr defTabSz="457200">
              <a:defRPr/>
            </a:pPr>
            <a:endParaRPr lang="en-US" sz="2200" dirty="0">
              <a:solidFill>
                <a:srgbClr val="364C85"/>
              </a:solidFill>
              <a:latin typeface="Arial Black" pitchFamily="34" charset="0"/>
            </a:endParaRPr>
          </a:p>
          <a:p>
            <a:pPr defTabSz="457200">
              <a:defRPr/>
            </a:pPr>
            <a:r>
              <a:rPr lang="en-US" b="1" dirty="0">
                <a:solidFill>
                  <a:srgbClr val="364C85"/>
                </a:solidFill>
                <a:latin typeface="+mn-lt"/>
              </a:rPr>
              <a:t>International Legal Education Abroad Conference</a:t>
            </a:r>
          </a:p>
          <a:p>
            <a:pPr defTabSz="457200">
              <a:defRPr/>
            </a:pPr>
            <a:r>
              <a:rPr lang="en-US" dirty="0">
                <a:solidFill>
                  <a:srgbClr val="364C85"/>
                </a:solidFill>
                <a:latin typeface="+mn-lt"/>
              </a:rPr>
              <a:t>American University, Washington College of Law,  April 3, 2012</a:t>
            </a:r>
          </a:p>
        </p:txBody>
      </p:sp>
      <p:grpSp>
        <p:nvGrpSpPr>
          <p:cNvPr id="8197" name="Group 60"/>
          <p:cNvGrpSpPr>
            <a:grpSpLocks/>
          </p:cNvGrpSpPr>
          <p:nvPr/>
        </p:nvGrpSpPr>
        <p:grpSpPr bwMode="auto">
          <a:xfrm>
            <a:off x="228600" y="128588"/>
            <a:ext cx="685800" cy="633412"/>
            <a:chOff x="1020" y="346"/>
            <a:chExt cx="4114" cy="3756"/>
          </a:xfrm>
        </p:grpSpPr>
        <p:sp>
          <p:nvSpPr>
            <p:cNvPr id="8198"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8199"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8200"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8201"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8202"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8203"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8204"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8205"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8206"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8207"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8208"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8209"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8210"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8211"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8212"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029" name="Rectangle 5"/>
          <p:cNvSpPr>
            <a:spLocks noChangeArrowheads="1"/>
          </p:cNvSpPr>
          <p:nvPr/>
        </p:nvSpPr>
        <p:spPr bwMode="gray">
          <a:xfrm>
            <a:off x="1028700" y="762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grpSp>
        <p:nvGrpSpPr>
          <p:cNvPr id="1030" name="Group 60"/>
          <p:cNvGrpSpPr>
            <a:grpSpLocks/>
          </p:cNvGrpSpPr>
          <p:nvPr/>
        </p:nvGrpSpPr>
        <p:grpSpPr bwMode="auto">
          <a:xfrm>
            <a:off x="228600" y="128588"/>
            <a:ext cx="685800" cy="633412"/>
            <a:chOff x="1020" y="346"/>
            <a:chExt cx="4114" cy="3756"/>
          </a:xfrm>
        </p:grpSpPr>
        <p:sp>
          <p:nvSpPr>
            <p:cNvPr id="1036"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037"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038"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039"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040"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041"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042"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043"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044"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045"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046"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047"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048"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049"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050"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1031" name="Rectangle 24"/>
          <p:cNvSpPr>
            <a:spLocks noChangeArrowheads="1"/>
          </p:cNvSpPr>
          <p:nvPr/>
        </p:nvSpPr>
        <p:spPr bwMode="gray">
          <a:xfrm>
            <a:off x="1181100" y="2286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1032" name="Rectangle 25"/>
          <p:cNvSpPr>
            <a:spLocks noChangeArrowheads="1"/>
          </p:cNvSpPr>
          <p:nvPr/>
        </p:nvSpPr>
        <p:spPr bwMode="gray">
          <a:xfrm>
            <a:off x="1333500" y="3810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1033" name="Text Box 26"/>
          <p:cNvSpPr txBox="1">
            <a:spLocks noChangeArrowheads="1"/>
          </p:cNvSpPr>
          <p:nvPr/>
        </p:nvSpPr>
        <p:spPr bwMode="auto">
          <a:xfrm>
            <a:off x="990600" y="152400"/>
            <a:ext cx="7937500" cy="954088"/>
          </a:xfrm>
          <a:prstGeom prst="rect">
            <a:avLst/>
          </a:prstGeom>
          <a:noFill/>
          <a:ln w="25400">
            <a:noFill/>
            <a:miter lim="800000"/>
            <a:headEnd/>
            <a:tailEnd/>
          </a:ln>
        </p:spPr>
        <p:txBody>
          <a:bodyPr>
            <a:spAutoFit/>
          </a:bodyPr>
          <a:lstStyle/>
          <a:p>
            <a:pPr defTabSz="457200">
              <a:spcBef>
                <a:spcPct val="50000"/>
              </a:spcBef>
            </a:pPr>
            <a:r>
              <a:rPr lang="en-US" sz="2800" b="1">
                <a:solidFill>
                  <a:srgbClr val="FFFFFF"/>
                </a:solidFill>
                <a:latin typeface="Arial Black" pitchFamily="34" charset="0"/>
                <a:sym typeface="Wingdings" pitchFamily="2" charset="2"/>
              </a:rPr>
              <a:t>Employers are seeking well-rounded candidates with strong ‘soft skills’</a:t>
            </a:r>
            <a:endParaRPr lang="en-US" sz="2800" b="1">
              <a:solidFill>
                <a:srgbClr val="FFFFFF"/>
              </a:solidFill>
              <a:latin typeface="Arial Black" pitchFamily="34" charset="0"/>
            </a:endParaRPr>
          </a:p>
        </p:txBody>
      </p:sp>
      <p:sp>
        <p:nvSpPr>
          <p:cNvPr id="1034" name="Text Box 29"/>
          <p:cNvSpPr txBox="1">
            <a:spLocks noChangeArrowheads="1"/>
          </p:cNvSpPr>
          <p:nvPr/>
        </p:nvSpPr>
        <p:spPr bwMode="auto">
          <a:xfrm>
            <a:off x="215900" y="6273800"/>
            <a:ext cx="8763000" cy="461963"/>
          </a:xfrm>
          <a:prstGeom prst="rect">
            <a:avLst/>
          </a:prstGeom>
          <a:noFill/>
          <a:ln w="9525" algn="ctr">
            <a:solidFill>
              <a:schemeClr val="tx1"/>
            </a:solidFill>
            <a:miter lim="800000"/>
            <a:headEnd/>
            <a:tailEnd/>
          </a:ln>
        </p:spPr>
        <p:txBody>
          <a:bodyPr>
            <a:spAutoFit/>
          </a:bodyPr>
          <a:lstStyle/>
          <a:p>
            <a:pPr defTabSz="457200" fontAlgn="b"/>
            <a:r>
              <a:rPr lang="fr-FR" sz="1200" b="1">
                <a:solidFill>
                  <a:srgbClr val="000000"/>
                </a:solidFill>
                <a:latin typeface="Calibri" pitchFamily="34" charset="0"/>
              </a:rPr>
              <a:t>Q1. </a:t>
            </a:r>
            <a:r>
              <a:rPr lang="en-US" sz="1200" b="1">
                <a:solidFill>
                  <a:srgbClr val="000000"/>
                </a:solidFill>
                <a:latin typeface="Calibri" pitchFamily="34" charset="0"/>
              </a:rPr>
              <a:t> Aside from knowledge directly related to the specific job, what skills and personal attributes do you look for in a job applicant? </a:t>
            </a:r>
            <a:r>
              <a:rPr lang="en-US" sz="1200" b="1" i="1">
                <a:solidFill>
                  <a:srgbClr val="000000"/>
                </a:solidFill>
                <a:latin typeface="Calibri" pitchFamily="34" charset="0"/>
              </a:rPr>
              <a:t>Base = All respondents</a:t>
            </a:r>
            <a:endParaRPr lang="fr-FR" sz="1200" b="1" i="1">
              <a:solidFill>
                <a:srgbClr val="000000"/>
              </a:solidFill>
              <a:latin typeface="Calibri" pitchFamily="34" charset="0"/>
            </a:endParaRPr>
          </a:p>
        </p:txBody>
      </p:sp>
      <p:graphicFrame>
        <p:nvGraphicFramePr>
          <p:cNvPr id="1026" name="Object 24"/>
          <p:cNvGraphicFramePr>
            <a:graphicFrameLocks/>
          </p:cNvGraphicFramePr>
          <p:nvPr/>
        </p:nvGraphicFramePr>
        <p:xfrm>
          <a:off x="228600" y="1143000"/>
          <a:ext cx="4318000" cy="5105400"/>
        </p:xfrm>
        <a:graphic>
          <a:graphicData uri="http://schemas.openxmlformats.org/presentationml/2006/ole">
            <p:oleObj spid="_x0000_s1028" r:id="rId4" imgW="0" imgH="0" progId="Excel.Sheet.8">
              <p:embed/>
            </p:oleObj>
          </a:graphicData>
        </a:graphic>
      </p:graphicFrame>
      <p:graphicFrame>
        <p:nvGraphicFramePr>
          <p:cNvPr id="1027" name="Object 25"/>
          <p:cNvGraphicFramePr>
            <a:graphicFrameLocks/>
          </p:cNvGraphicFramePr>
          <p:nvPr/>
        </p:nvGraphicFramePr>
        <p:xfrm>
          <a:off x="4635500" y="1143000"/>
          <a:ext cx="4305300" cy="5130800"/>
        </p:xfrm>
        <a:graphic>
          <a:graphicData uri="http://schemas.openxmlformats.org/presentationml/2006/ole">
            <p:oleObj spid="_x0000_s1029" name="Worksheet" r:id="rId5" imgW="0" imgH="0" progId="Excel.Sheet.8">
              <p:embed/>
            </p:oleObj>
          </a:graphicData>
        </a:graphic>
      </p:graphicFrame>
      <p:sp>
        <p:nvSpPr>
          <p:cNvPr id="1035" name="Rectangle 25"/>
          <p:cNvSpPr>
            <a:spLocks noChangeArrowheads="1"/>
          </p:cNvSpPr>
          <p:nvPr/>
        </p:nvSpPr>
        <p:spPr bwMode="auto">
          <a:xfrm>
            <a:off x="419100" y="1676400"/>
            <a:ext cx="8420100" cy="2844800"/>
          </a:xfrm>
          <a:prstGeom prst="rect">
            <a:avLst/>
          </a:prstGeom>
          <a:noFill/>
          <a:ln w="38100" algn="ctr">
            <a:solidFill>
              <a:srgbClr val="FF0000"/>
            </a:solidFill>
            <a:round/>
            <a:headEnd/>
            <a:tailEnd/>
          </a:ln>
        </p:spPr>
        <p:txBody>
          <a:bodyPr/>
          <a:lstStyle/>
          <a:p>
            <a:pPr algn="ctr" eaLnBrk="0" hangingPunct="0"/>
            <a:endParaRPr lang="en-US" sz="24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052" name="Rectangle 5"/>
          <p:cNvSpPr>
            <a:spLocks noChangeArrowheads="1"/>
          </p:cNvSpPr>
          <p:nvPr/>
        </p:nvSpPr>
        <p:spPr bwMode="gray">
          <a:xfrm>
            <a:off x="1028700" y="762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grpSp>
        <p:nvGrpSpPr>
          <p:cNvPr id="2053" name="Group 60"/>
          <p:cNvGrpSpPr>
            <a:grpSpLocks/>
          </p:cNvGrpSpPr>
          <p:nvPr/>
        </p:nvGrpSpPr>
        <p:grpSpPr bwMode="auto">
          <a:xfrm>
            <a:off x="228600" y="128588"/>
            <a:ext cx="685800" cy="633412"/>
            <a:chOff x="1020" y="346"/>
            <a:chExt cx="4114" cy="3756"/>
          </a:xfrm>
        </p:grpSpPr>
        <p:sp>
          <p:nvSpPr>
            <p:cNvPr id="2061"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062"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063"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064"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065"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066"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067"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068"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069"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070"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071"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072"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073"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074"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075"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2054" name="Rectangle 24"/>
          <p:cNvSpPr>
            <a:spLocks noChangeArrowheads="1"/>
          </p:cNvSpPr>
          <p:nvPr/>
        </p:nvSpPr>
        <p:spPr bwMode="gray">
          <a:xfrm>
            <a:off x="914400" y="2286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2055" name="Rectangle 25"/>
          <p:cNvSpPr>
            <a:spLocks noChangeArrowheads="1"/>
          </p:cNvSpPr>
          <p:nvPr/>
        </p:nvSpPr>
        <p:spPr bwMode="gray">
          <a:xfrm>
            <a:off x="1333500" y="3810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2056" name="Text Box 26"/>
          <p:cNvSpPr txBox="1">
            <a:spLocks noChangeArrowheads="1"/>
          </p:cNvSpPr>
          <p:nvPr/>
        </p:nvSpPr>
        <p:spPr bwMode="auto">
          <a:xfrm>
            <a:off x="990600" y="76200"/>
            <a:ext cx="7556500" cy="1016000"/>
          </a:xfrm>
          <a:prstGeom prst="rect">
            <a:avLst/>
          </a:prstGeom>
          <a:noFill/>
          <a:ln w="25400">
            <a:noFill/>
            <a:miter lim="800000"/>
            <a:headEnd/>
            <a:tailEnd/>
          </a:ln>
        </p:spPr>
        <p:txBody>
          <a:bodyPr>
            <a:spAutoFit/>
          </a:bodyPr>
          <a:lstStyle/>
          <a:p>
            <a:pPr defTabSz="457200">
              <a:spcBef>
                <a:spcPct val="50000"/>
              </a:spcBef>
            </a:pPr>
            <a:r>
              <a:rPr lang="en-US" sz="3000" b="1">
                <a:solidFill>
                  <a:srgbClr val="FFFFFF"/>
                </a:solidFill>
                <a:latin typeface="Arial Black" pitchFamily="34" charset="0"/>
              </a:rPr>
              <a:t>Industry relevance and critical thinking skills </a:t>
            </a:r>
          </a:p>
        </p:txBody>
      </p:sp>
      <p:sp>
        <p:nvSpPr>
          <p:cNvPr id="2057" name="Text Box 29"/>
          <p:cNvSpPr txBox="1">
            <a:spLocks noChangeArrowheads="1"/>
          </p:cNvSpPr>
          <p:nvPr/>
        </p:nvSpPr>
        <p:spPr bwMode="auto">
          <a:xfrm>
            <a:off x="228600" y="5867400"/>
            <a:ext cx="8763000" cy="863600"/>
          </a:xfrm>
          <a:prstGeom prst="rect">
            <a:avLst/>
          </a:prstGeom>
          <a:noFill/>
          <a:ln w="9525" algn="ctr">
            <a:solidFill>
              <a:schemeClr val="tx1"/>
            </a:solidFill>
            <a:miter lim="800000"/>
            <a:headEnd/>
            <a:tailEnd/>
          </a:ln>
        </p:spPr>
        <p:txBody>
          <a:bodyPr>
            <a:spAutoFit/>
          </a:bodyPr>
          <a:lstStyle/>
          <a:p>
            <a:pPr defTabSz="457200" fontAlgn="b"/>
            <a:r>
              <a:rPr lang="en-US" sz="1000" b="1">
                <a:solidFill>
                  <a:srgbClr val="000000"/>
                </a:solidFill>
                <a:latin typeface="Calibri" pitchFamily="34" charset="0"/>
              </a:rPr>
              <a:t>Q5. And what attributes of a candidate’s undergraduate degree program (i.e. Bachelors) would make them a good candidate for a position at your organization? </a:t>
            </a:r>
            <a:r>
              <a:rPr lang="en-US" sz="1000" b="1" i="1">
                <a:solidFill>
                  <a:srgbClr val="000000"/>
                </a:solidFill>
                <a:latin typeface="Calibri" pitchFamily="34" charset="0"/>
              </a:rPr>
              <a:t>Base = All respondents</a:t>
            </a:r>
          </a:p>
          <a:p>
            <a:pPr defTabSz="457200" fontAlgn="b"/>
            <a:r>
              <a:rPr lang="en-US" sz="1000" b="1">
                <a:solidFill>
                  <a:srgbClr val="000000"/>
                </a:solidFill>
                <a:latin typeface="Calibri" pitchFamily="34" charset="0"/>
              </a:rPr>
              <a:t>Q6. And what attributes of a candidate’s graduate degree program (i.e. Masters, PhD, MBA, etc) would make them a good candidate for a position at your organization? </a:t>
            </a:r>
            <a:r>
              <a:rPr lang="en-US" sz="1000" b="1" i="1">
                <a:solidFill>
                  <a:srgbClr val="000000"/>
                </a:solidFill>
                <a:latin typeface="Calibri" pitchFamily="34" charset="0"/>
              </a:rPr>
              <a:t>Base = All respondents</a:t>
            </a:r>
            <a:endParaRPr lang="fr-FR" sz="1000" b="1" i="1">
              <a:solidFill>
                <a:srgbClr val="000000"/>
              </a:solidFill>
              <a:latin typeface="Calibri" pitchFamily="34" charset="0"/>
            </a:endParaRPr>
          </a:p>
          <a:p>
            <a:pPr defTabSz="457200" fontAlgn="b"/>
            <a:endParaRPr lang="fr-FR" sz="1000" b="1" i="1">
              <a:solidFill>
                <a:srgbClr val="000000"/>
              </a:solidFill>
              <a:latin typeface="Calibri" pitchFamily="34" charset="0"/>
            </a:endParaRPr>
          </a:p>
        </p:txBody>
      </p:sp>
      <p:graphicFrame>
        <p:nvGraphicFramePr>
          <p:cNvPr id="2050" name="Chart 29"/>
          <p:cNvGraphicFramePr>
            <a:graphicFrameLocks/>
          </p:cNvGraphicFramePr>
          <p:nvPr/>
        </p:nvGraphicFramePr>
        <p:xfrm>
          <a:off x="304800" y="1371600"/>
          <a:ext cx="8661400" cy="4432300"/>
        </p:xfrm>
        <a:graphic>
          <a:graphicData uri="http://schemas.openxmlformats.org/presentationml/2006/ole">
            <p:oleObj spid="_x0000_s2051" name="Worksheet" r:id="rId4" imgW="0" imgH="0" progId="Excel.Sheet.8">
              <p:embed/>
            </p:oleObj>
          </a:graphicData>
        </a:graphic>
      </p:graphicFrame>
      <p:sp>
        <p:nvSpPr>
          <p:cNvPr id="37" name="TextBox 36"/>
          <p:cNvSpPr txBox="1"/>
          <p:nvPr/>
        </p:nvSpPr>
        <p:spPr>
          <a:xfrm>
            <a:off x="381000" y="1447800"/>
            <a:ext cx="1498600" cy="738188"/>
          </a:xfrm>
          <a:prstGeom prst="rect">
            <a:avLst/>
          </a:prstGeom>
          <a:noFill/>
        </p:spPr>
        <p:txBody>
          <a:bodyPr>
            <a:spAutoFit/>
          </a:bodyPr>
          <a:lstStyle/>
          <a:p>
            <a:pPr defTabSz="457200" eaLnBrk="0" fontAlgn="auto" hangingPunct="0">
              <a:spcBef>
                <a:spcPts val="0"/>
              </a:spcBef>
              <a:spcAft>
                <a:spcPts val="0"/>
              </a:spcAft>
              <a:defRPr/>
            </a:pPr>
            <a:r>
              <a:rPr lang="en-US" sz="1400" b="1" dirty="0">
                <a:solidFill>
                  <a:srgbClr val="466ABA"/>
                </a:solidFill>
                <a:latin typeface="+mn-lt"/>
                <a:cs typeface="+mn-cs"/>
              </a:rPr>
              <a:t>United States</a:t>
            </a:r>
          </a:p>
          <a:p>
            <a:pPr defTabSz="457200" eaLnBrk="0" fontAlgn="auto" hangingPunct="0">
              <a:spcBef>
                <a:spcPts val="0"/>
              </a:spcBef>
              <a:spcAft>
                <a:spcPts val="0"/>
              </a:spcAft>
              <a:defRPr/>
            </a:pPr>
            <a:r>
              <a:rPr lang="en-US" sz="1400" b="1" dirty="0">
                <a:solidFill>
                  <a:srgbClr val="D0BD30"/>
                </a:solidFill>
                <a:latin typeface="+mn-lt"/>
                <a:cs typeface="+mn-cs"/>
              </a:rPr>
              <a:t>Canada</a:t>
            </a:r>
          </a:p>
          <a:p>
            <a:pPr defTabSz="457200" eaLnBrk="0" fontAlgn="auto" hangingPunct="0">
              <a:spcBef>
                <a:spcPts val="0"/>
              </a:spcBef>
              <a:spcAft>
                <a:spcPts val="0"/>
              </a:spcAft>
              <a:defRPr/>
            </a:pPr>
            <a:endParaRPr lang="en-US" sz="1400" b="1" dirty="0">
              <a:solidFill>
                <a:schemeClr val="accent6"/>
              </a:solidFill>
              <a:latin typeface="+mn-lt"/>
              <a:cs typeface="+mn-cs"/>
            </a:endParaRPr>
          </a:p>
        </p:txBody>
      </p:sp>
      <p:sp>
        <p:nvSpPr>
          <p:cNvPr id="38" name="Oval 37"/>
          <p:cNvSpPr/>
          <p:nvPr/>
        </p:nvSpPr>
        <p:spPr>
          <a:xfrm>
            <a:off x="1524000" y="2057400"/>
            <a:ext cx="2971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990600" y="3810000"/>
            <a:ext cx="3352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grpSp>
        <p:nvGrpSpPr>
          <p:cNvPr id="17411" name="Group 60"/>
          <p:cNvGrpSpPr>
            <a:grpSpLocks/>
          </p:cNvGrpSpPr>
          <p:nvPr/>
        </p:nvGrpSpPr>
        <p:grpSpPr bwMode="auto">
          <a:xfrm>
            <a:off x="228600" y="128588"/>
            <a:ext cx="685800" cy="633412"/>
            <a:chOff x="1020" y="346"/>
            <a:chExt cx="4114" cy="3756"/>
          </a:xfrm>
        </p:grpSpPr>
        <p:sp>
          <p:nvSpPr>
            <p:cNvPr id="1741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741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741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741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741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741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741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742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742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742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742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742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742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742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742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17412" name="AutoShape 20"/>
          <p:cNvSpPr>
            <a:spLocks noChangeArrowheads="1"/>
          </p:cNvSpPr>
          <p:nvPr/>
        </p:nvSpPr>
        <p:spPr bwMode="auto">
          <a:xfrm>
            <a:off x="1447800" y="1219200"/>
            <a:ext cx="6553200" cy="3505200"/>
          </a:xfrm>
          <a:prstGeom prst="wedgeRoundRectCallout">
            <a:avLst>
              <a:gd name="adj1" fmla="val -42824"/>
              <a:gd name="adj2" fmla="val 86324"/>
              <a:gd name="adj3" fmla="val 16667"/>
            </a:avLst>
          </a:prstGeom>
          <a:solidFill>
            <a:schemeClr val="accent1"/>
          </a:solidFill>
          <a:ln w="9525" algn="ctr">
            <a:noFill/>
            <a:miter lim="800000"/>
            <a:headEnd/>
            <a:tailEnd/>
          </a:ln>
        </p:spPr>
        <p:txBody>
          <a:bodyPr/>
          <a:lstStyle/>
          <a:p>
            <a:pPr algn="ctr" eaLnBrk="0" hangingPunct="0"/>
            <a:r>
              <a:rPr lang="en-US" sz="2600" b="1" i="1"/>
              <a:t>“Grades are important, but assessing an applicant’s ability to think critically is paramount in the field of law because the law changes. Communication skills, both written and oral, are also important.”</a:t>
            </a:r>
          </a:p>
          <a:p>
            <a:pPr algn="ctr" eaLnBrk="0" hangingPunct="0"/>
            <a:endParaRPr lang="en-US" sz="2600" b="1" i="1"/>
          </a:p>
          <a:p>
            <a:pPr algn="ctr" eaLnBrk="0" hangingPunct="0"/>
            <a:r>
              <a:rPr lang="en-US" sz="2600"/>
              <a:t>Employer, Medium-sized law firm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8435"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Overseas education experience matches what employers want</a:t>
            </a:r>
            <a:endParaRPr lang="en-US" sz="5000" smtClean="0">
              <a:solidFill>
                <a:schemeClr val="bg1"/>
              </a:solidFill>
              <a:latin typeface="Arial Black" pitchFamily="34" charset="0"/>
            </a:endParaRPr>
          </a:p>
        </p:txBody>
      </p:sp>
      <p:grpSp>
        <p:nvGrpSpPr>
          <p:cNvPr id="18436" name="Group 60"/>
          <p:cNvGrpSpPr>
            <a:grpSpLocks/>
          </p:cNvGrpSpPr>
          <p:nvPr/>
        </p:nvGrpSpPr>
        <p:grpSpPr bwMode="auto">
          <a:xfrm>
            <a:off x="228600" y="128588"/>
            <a:ext cx="685800" cy="633412"/>
            <a:chOff x="1020" y="346"/>
            <a:chExt cx="4114" cy="3756"/>
          </a:xfrm>
        </p:grpSpPr>
        <p:sp>
          <p:nvSpPr>
            <p:cNvPr id="18437"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8438"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8439"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8440"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8441"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8442"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8443"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8444"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8445"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8446"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8447"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8448"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8449"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8450"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8451"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grpSp>
        <p:nvGrpSpPr>
          <p:cNvPr id="3076" name="Group 60"/>
          <p:cNvGrpSpPr>
            <a:grpSpLocks/>
          </p:cNvGrpSpPr>
          <p:nvPr/>
        </p:nvGrpSpPr>
        <p:grpSpPr bwMode="auto">
          <a:xfrm>
            <a:off x="228600" y="128588"/>
            <a:ext cx="685800" cy="633412"/>
            <a:chOff x="1020" y="346"/>
            <a:chExt cx="4114" cy="3756"/>
          </a:xfrm>
        </p:grpSpPr>
        <p:sp>
          <p:nvSpPr>
            <p:cNvPr id="3082"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3083"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3084"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3085"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3086"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3087"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3088"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3089"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3090"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3091"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3092"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3093"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3094"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3095"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3096"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3077" name="Rectangle 24"/>
          <p:cNvSpPr>
            <a:spLocks noChangeArrowheads="1"/>
          </p:cNvSpPr>
          <p:nvPr/>
        </p:nvSpPr>
        <p:spPr bwMode="gray">
          <a:xfrm>
            <a:off x="1181100" y="2286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3078" name="Rectangle 25"/>
          <p:cNvSpPr>
            <a:spLocks noChangeArrowheads="1"/>
          </p:cNvSpPr>
          <p:nvPr/>
        </p:nvSpPr>
        <p:spPr bwMode="gray">
          <a:xfrm>
            <a:off x="1333500" y="3810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3079" name="Text Box 26"/>
          <p:cNvSpPr txBox="1">
            <a:spLocks noChangeArrowheads="1"/>
          </p:cNvSpPr>
          <p:nvPr/>
        </p:nvSpPr>
        <p:spPr bwMode="auto">
          <a:xfrm>
            <a:off x="1143000" y="228600"/>
            <a:ext cx="7848600" cy="584200"/>
          </a:xfrm>
          <a:prstGeom prst="rect">
            <a:avLst/>
          </a:prstGeom>
          <a:noFill/>
          <a:ln w="25400">
            <a:noFill/>
            <a:miter lim="800000"/>
            <a:headEnd/>
            <a:tailEnd/>
          </a:ln>
        </p:spPr>
        <p:txBody>
          <a:bodyPr>
            <a:spAutoFit/>
          </a:bodyPr>
          <a:lstStyle/>
          <a:p>
            <a:pPr defTabSz="457200"/>
            <a:r>
              <a:rPr lang="en-US" sz="3200" b="1">
                <a:solidFill>
                  <a:srgbClr val="FFFFFF"/>
                </a:solidFill>
                <a:latin typeface="Arial Black" pitchFamily="34" charset="0"/>
              </a:rPr>
              <a:t>It’s all about ‘soft skills’</a:t>
            </a:r>
          </a:p>
        </p:txBody>
      </p:sp>
      <p:sp>
        <p:nvSpPr>
          <p:cNvPr id="3080" name="Text Box 27"/>
          <p:cNvSpPr txBox="1">
            <a:spLocks noChangeArrowheads="1"/>
          </p:cNvSpPr>
          <p:nvPr/>
        </p:nvSpPr>
        <p:spPr bwMode="auto">
          <a:xfrm>
            <a:off x="203200" y="6019800"/>
            <a:ext cx="8763000" cy="646113"/>
          </a:xfrm>
          <a:prstGeom prst="rect">
            <a:avLst/>
          </a:prstGeom>
          <a:noFill/>
          <a:ln w="9525" algn="ctr">
            <a:solidFill>
              <a:schemeClr val="tx1"/>
            </a:solidFill>
            <a:miter lim="800000"/>
            <a:headEnd/>
            <a:tailEnd/>
          </a:ln>
        </p:spPr>
        <p:txBody>
          <a:bodyPr>
            <a:spAutoFit/>
          </a:bodyPr>
          <a:lstStyle/>
          <a:p>
            <a:pPr defTabSz="457200" fontAlgn="b"/>
            <a:r>
              <a:rPr lang="en-US" sz="1200" b="1">
                <a:solidFill>
                  <a:srgbClr val="000000"/>
                </a:solidFill>
                <a:latin typeface="Calibri" pitchFamily="34" charset="0"/>
              </a:rPr>
              <a:t>Spring 2011 Study Q10. In your view, what advantages, if any, are there for an American job applicant to your organization having a degree from a college or university outside of the US? Q8. And from which countries have they received their degrees? </a:t>
            </a:r>
            <a:r>
              <a:rPr lang="en-US" sz="1200" b="1" i="1">
                <a:solidFill>
                  <a:srgbClr val="000000"/>
                </a:solidFill>
                <a:latin typeface="Calibri" pitchFamily="34" charset="0"/>
              </a:rPr>
              <a:t>Base: All respondents </a:t>
            </a:r>
            <a:endParaRPr lang="fr-FR" sz="1200" b="1" i="1">
              <a:solidFill>
                <a:srgbClr val="000000"/>
              </a:solidFill>
              <a:latin typeface="Calibri" pitchFamily="34" charset="0"/>
            </a:endParaRPr>
          </a:p>
        </p:txBody>
      </p:sp>
      <p:graphicFrame>
        <p:nvGraphicFramePr>
          <p:cNvPr id="3074" name="Chart 32"/>
          <p:cNvGraphicFramePr>
            <a:graphicFrameLocks/>
          </p:cNvGraphicFramePr>
          <p:nvPr/>
        </p:nvGraphicFramePr>
        <p:xfrm>
          <a:off x="228600" y="1066800"/>
          <a:ext cx="4648200" cy="4610100"/>
        </p:xfrm>
        <a:graphic>
          <a:graphicData uri="http://schemas.openxmlformats.org/presentationml/2006/ole">
            <p:oleObj spid="_x0000_s3075" name="Chart" r:id="rId4" imgW="4572000" imgH="4200525" progId="Excel.Sheet.8">
              <p:embed/>
            </p:oleObj>
          </a:graphicData>
        </a:graphic>
      </p:graphicFrame>
      <p:sp>
        <p:nvSpPr>
          <p:cNvPr id="3081" name="Rounded Rectangle 30"/>
          <p:cNvSpPr>
            <a:spLocks noChangeArrowheads="1"/>
          </p:cNvSpPr>
          <p:nvPr/>
        </p:nvSpPr>
        <p:spPr bwMode="auto">
          <a:xfrm>
            <a:off x="4953000" y="1676400"/>
            <a:ext cx="3962400" cy="3352800"/>
          </a:xfrm>
          <a:prstGeom prst="roundRect">
            <a:avLst>
              <a:gd name="adj" fmla="val 16667"/>
            </a:avLst>
          </a:prstGeom>
          <a:solidFill>
            <a:schemeClr val="accent2"/>
          </a:solidFill>
          <a:ln w="9525" algn="ctr">
            <a:noFill/>
            <a:round/>
            <a:headEnd/>
            <a:tailEnd/>
          </a:ln>
        </p:spPr>
        <p:txBody>
          <a:bodyPr/>
          <a:lstStyle/>
          <a:p>
            <a:pPr algn="ctr" defTabSz="457200" eaLnBrk="0" hangingPunct="0"/>
            <a:r>
              <a:rPr lang="en-US" sz="2200" b="1">
                <a:solidFill>
                  <a:schemeClr val="bg1"/>
                </a:solidFill>
                <a:latin typeface="Calibri" pitchFamily="34" charset="0"/>
              </a:rPr>
              <a:t>Top Countries Where (US) Candidates Have Received Degrees:</a:t>
            </a:r>
          </a:p>
          <a:p>
            <a:pPr algn="ctr" defTabSz="457200" eaLnBrk="0" hangingPunct="0"/>
            <a:endParaRPr lang="en-US" sz="800" b="1">
              <a:solidFill>
                <a:schemeClr val="bg1"/>
              </a:solidFill>
              <a:latin typeface="Calibri" pitchFamily="34" charset="0"/>
            </a:endParaRPr>
          </a:p>
          <a:p>
            <a:pPr algn="ctr" defTabSz="457200" eaLnBrk="0" hangingPunct="0"/>
            <a:r>
              <a:rPr lang="en-US" sz="2000">
                <a:solidFill>
                  <a:schemeClr val="bg1"/>
                </a:solidFill>
                <a:latin typeface="Calibri" pitchFamily="34" charset="0"/>
              </a:rPr>
              <a:t>United Kingdom (34%)</a:t>
            </a:r>
          </a:p>
          <a:p>
            <a:pPr algn="ctr" defTabSz="457200" eaLnBrk="0" hangingPunct="0"/>
            <a:r>
              <a:rPr lang="en-US" sz="2000">
                <a:solidFill>
                  <a:schemeClr val="bg1"/>
                </a:solidFill>
                <a:latin typeface="Calibri" pitchFamily="34" charset="0"/>
              </a:rPr>
              <a:t>India (22%)</a:t>
            </a:r>
          </a:p>
          <a:p>
            <a:pPr algn="ctr" defTabSz="457200" eaLnBrk="0" hangingPunct="0"/>
            <a:r>
              <a:rPr lang="en-US" sz="2000">
                <a:solidFill>
                  <a:schemeClr val="bg1"/>
                </a:solidFill>
                <a:latin typeface="Calibri" pitchFamily="34" charset="0"/>
              </a:rPr>
              <a:t>Canada (21%)</a:t>
            </a:r>
          </a:p>
          <a:p>
            <a:pPr algn="ctr" defTabSz="457200" eaLnBrk="0" hangingPunct="0"/>
            <a:r>
              <a:rPr lang="en-US" sz="2000">
                <a:solidFill>
                  <a:schemeClr val="bg1"/>
                </a:solidFill>
                <a:latin typeface="Calibri" pitchFamily="34" charset="0"/>
              </a:rPr>
              <a:t>France (19%)</a:t>
            </a:r>
          </a:p>
          <a:p>
            <a:pPr algn="ctr" defTabSz="457200" eaLnBrk="0" hangingPunct="0"/>
            <a:r>
              <a:rPr lang="en-US" sz="2000">
                <a:solidFill>
                  <a:schemeClr val="bg1"/>
                </a:solidFill>
                <a:latin typeface="Calibri" pitchFamily="34" charset="0"/>
              </a:rPr>
              <a:t>Germany (16%)</a:t>
            </a:r>
          </a:p>
          <a:p>
            <a:pPr algn="ctr" defTabSz="457200" eaLnBrk="0" hangingPunct="0"/>
            <a:r>
              <a:rPr lang="en-US" sz="2000">
                <a:solidFill>
                  <a:schemeClr val="bg1"/>
                </a:solidFill>
                <a:latin typeface="Calibri" pitchFamily="34" charset="0"/>
              </a:rPr>
              <a:t>China (16%)</a:t>
            </a:r>
          </a:p>
          <a:p>
            <a:pPr algn="ctr" defTabSz="457200" eaLnBrk="0" hangingPunct="0"/>
            <a:endParaRPr lang="en-US" b="1">
              <a:latin typeface="Calibri" pitchFamily="34" charset="0"/>
            </a:endParaRPr>
          </a:p>
          <a:p>
            <a:pPr algn="ctr" defTabSz="457200" eaLnBrk="0" hangingPunct="0"/>
            <a:endParaRPr lang="en-US" b="1">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grpSp>
        <p:nvGrpSpPr>
          <p:cNvPr id="19459" name="Group 60"/>
          <p:cNvGrpSpPr>
            <a:grpSpLocks/>
          </p:cNvGrpSpPr>
          <p:nvPr/>
        </p:nvGrpSpPr>
        <p:grpSpPr bwMode="auto">
          <a:xfrm>
            <a:off x="228600" y="128588"/>
            <a:ext cx="685800" cy="633412"/>
            <a:chOff x="1020" y="346"/>
            <a:chExt cx="4114" cy="3756"/>
          </a:xfrm>
        </p:grpSpPr>
        <p:sp>
          <p:nvSpPr>
            <p:cNvPr id="19462"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9463"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9464"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9465"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9466"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9467"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9468"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9469"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9470"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9471"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9472"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9473"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9474"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9475"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9476"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19460" name="AutoShape 20"/>
          <p:cNvSpPr>
            <a:spLocks noChangeArrowheads="1"/>
          </p:cNvSpPr>
          <p:nvPr/>
        </p:nvSpPr>
        <p:spPr bwMode="auto">
          <a:xfrm>
            <a:off x="228600" y="762000"/>
            <a:ext cx="5791200" cy="3124200"/>
          </a:xfrm>
          <a:prstGeom prst="wedgeRoundRectCallout">
            <a:avLst>
              <a:gd name="adj1" fmla="val -8315"/>
              <a:gd name="adj2" fmla="val 69301"/>
              <a:gd name="adj3" fmla="val 16667"/>
            </a:avLst>
          </a:prstGeom>
          <a:solidFill>
            <a:schemeClr val="accent1"/>
          </a:solidFill>
          <a:ln w="9525" algn="ctr">
            <a:noFill/>
            <a:miter lim="800000"/>
            <a:headEnd/>
            <a:tailEnd/>
          </a:ln>
        </p:spPr>
        <p:txBody>
          <a:bodyPr/>
          <a:lstStyle/>
          <a:p>
            <a:pPr algn="ctr" eaLnBrk="0" hangingPunct="0"/>
            <a:r>
              <a:rPr lang="en-US" sz="2200" b="1" i="1"/>
              <a:t>“Applicants are also assessed for what extra-curricular activities they have done. If they have experiences apart from their studies, it shows that they have a sense of curiosity and sense of adventure.  Travel and study abroad are indeed valued.”</a:t>
            </a:r>
          </a:p>
          <a:p>
            <a:pPr algn="ctr" eaLnBrk="0" hangingPunct="0"/>
            <a:endParaRPr lang="en-US" sz="900"/>
          </a:p>
          <a:p>
            <a:pPr algn="ctr" eaLnBrk="0" hangingPunct="0"/>
            <a:r>
              <a:rPr lang="en-US" sz="2200"/>
              <a:t>Employer, Medium-sized law office</a:t>
            </a:r>
          </a:p>
        </p:txBody>
      </p:sp>
      <p:sp>
        <p:nvSpPr>
          <p:cNvPr id="19461" name="AutoShape 20"/>
          <p:cNvSpPr>
            <a:spLocks noChangeArrowheads="1"/>
          </p:cNvSpPr>
          <p:nvPr/>
        </p:nvSpPr>
        <p:spPr bwMode="auto">
          <a:xfrm>
            <a:off x="4038600" y="4191000"/>
            <a:ext cx="4876800" cy="2057400"/>
          </a:xfrm>
          <a:prstGeom prst="wedgeRoundRectCallout">
            <a:avLst>
              <a:gd name="adj1" fmla="val -35088"/>
              <a:gd name="adj2" fmla="val 64616"/>
              <a:gd name="adj3" fmla="val 16667"/>
            </a:avLst>
          </a:prstGeom>
          <a:solidFill>
            <a:schemeClr val="accent2"/>
          </a:solidFill>
          <a:ln w="9525" algn="ctr">
            <a:noFill/>
            <a:miter lim="800000"/>
            <a:headEnd/>
            <a:tailEnd/>
          </a:ln>
        </p:spPr>
        <p:txBody>
          <a:bodyPr/>
          <a:lstStyle/>
          <a:p>
            <a:pPr algn="ctr" eaLnBrk="0" hangingPunct="0"/>
            <a:r>
              <a:rPr lang="en-US" sz="2200" b="1" i="1">
                <a:solidFill>
                  <a:schemeClr val="bg1"/>
                </a:solidFill>
              </a:rPr>
              <a:t>“Students who study in other countries seem to bring different perspectives and a little more polish.”</a:t>
            </a:r>
          </a:p>
          <a:p>
            <a:pPr algn="ctr" eaLnBrk="0" hangingPunct="0"/>
            <a:endParaRPr lang="en-US" sz="800">
              <a:solidFill>
                <a:schemeClr val="bg1"/>
              </a:solidFill>
            </a:endParaRPr>
          </a:p>
          <a:p>
            <a:pPr algn="ctr" eaLnBrk="0" hangingPunct="0"/>
            <a:r>
              <a:rPr lang="en-US" sz="2200">
                <a:solidFill>
                  <a:schemeClr val="bg1"/>
                </a:solidFill>
              </a:rPr>
              <a:t>Small business, Retail, Michigan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eaLnBrk="0" hangingPunct="0"/>
            <a:endParaRPr lang="en-US"/>
          </a:p>
        </p:txBody>
      </p:sp>
      <p:sp>
        <p:nvSpPr>
          <p:cNvPr id="4100" name="Rectangle 5"/>
          <p:cNvSpPr>
            <a:spLocks noChangeArrowheads="1"/>
          </p:cNvSpPr>
          <p:nvPr/>
        </p:nvSpPr>
        <p:spPr bwMode="gray">
          <a:xfrm>
            <a:off x="1028700" y="76200"/>
            <a:ext cx="3937000" cy="855663"/>
          </a:xfrm>
          <a:prstGeom prst="rect">
            <a:avLst/>
          </a:prstGeom>
          <a:noFill/>
          <a:ln w="9525">
            <a:noFill/>
            <a:miter lim="800000"/>
            <a:headEnd/>
            <a:tailEnd/>
          </a:ln>
        </p:spPr>
        <p:txBody>
          <a:bodyPr lIns="0" tIns="0" rIns="0" bIns="0" anchor="ctr"/>
          <a:lstStyle/>
          <a:p>
            <a:endParaRPr lang="en-US" sz="3600">
              <a:solidFill>
                <a:schemeClr val="accent1"/>
              </a:solidFill>
              <a:latin typeface="Arial Black" pitchFamily="34" charset="0"/>
            </a:endParaRPr>
          </a:p>
        </p:txBody>
      </p:sp>
      <p:sp>
        <p:nvSpPr>
          <p:cNvPr id="4101" name="Rectangle 24"/>
          <p:cNvSpPr>
            <a:spLocks noChangeArrowheads="1"/>
          </p:cNvSpPr>
          <p:nvPr/>
        </p:nvSpPr>
        <p:spPr bwMode="gray">
          <a:xfrm>
            <a:off x="1181100" y="228600"/>
            <a:ext cx="3937000" cy="855663"/>
          </a:xfrm>
          <a:prstGeom prst="rect">
            <a:avLst/>
          </a:prstGeom>
          <a:noFill/>
          <a:ln w="9525">
            <a:noFill/>
            <a:miter lim="800000"/>
            <a:headEnd/>
            <a:tailEnd/>
          </a:ln>
        </p:spPr>
        <p:txBody>
          <a:bodyPr lIns="0" tIns="0" rIns="0" bIns="0" anchor="ctr"/>
          <a:lstStyle/>
          <a:p>
            <a:endParaRPr lang="en-US" sz="3600">
              <a:solidFill>
                <a:schemeClr val="accent1"/>
              </a:solidFill>
              <a:latin typeface="Arial Black" pitchFamily="34" charset="0"/>
            </a:endParaRPr>
          </a:p>
        </p:txBody>
      </p:sp>
      <p:sp>
        <p:nvSpPr>
          <p:cNvPr id="4102" name="Rectangle 25"/>
          <p:cNvSpPr>
            <a:spLocks noChangeArrowheads="1"/>
          </p:cNvSpPr>
          <p:nvPr/>
        </p:nvSpPr>
        <p:spPr bwMode="gray">
          <a:xfrm>
            <a:off x="1333500" y="381000"/>
            <a:ext cx="3937000" cy="855663"/>
          </a:xfrm>
          <a:prstGeom prst="rect">
            <a:avLst/>
          </a:prstGeom>
          <a:noFill/>
          <a:ln w="9525">
            <a:noFill/>
            <a:miter lim="800000"/>
            <a:headEnd/>
            <a:tailEnd/>
          </a:ln>
        </p:spPr>
        <p:txBody>
          <a:bodyPr lIns="0" tIns="0" rIns="0" bIns="0" anchor="ctr"/>
          <a:lstStyle/>
          <a:p>
            <a:endParaRPr lang="en-US" sz="3600">
              <a:solidFill>
                <a:schemeClr val="accent1"/>
              </a:solidFill>
              <a:latin typeface="Arial Black" pitchFamily="34" charset="0"/>
            </a:endParaRPr>
          </a:p>
        </p:txBody>
      </p:sp>
      <p:sp>
        <p:nvSpPr>
          <p:cNvPr id="4103" name="Text Box 29"/>
          <p:cNvSpPr txBox="1">
            <a:spLocks noChangeArrowheads="1"/>
          </p:cNvSpPr>
          <p:nvPr/>
        </p:nvSpPr>
        <p:spPr bwMode="auto">
          <a:xfrm>
            <a:off x="165100" y="6273800"/>
            <a:ext cx="8763000" cy="461963"/>
          </a:xfrm>
          <a:prstGeom prst="rect">
            <a:avLst/>
          </a:prstGeom>
          <a:noFill/>
          <a:ln w="9525" algn="ctr">
            <a:solidFill>
              <a:schemeClr val="tx1"/>
            </a:solidFill>
            <a:miter lim="800000"/>
            <a:headEnd/>
            <a:tailEnd/>
          </a:ln>
        </p:spPr>
        <p:txBody>
          <a:bodyPr>
            <a:spAutoFit/>
          </a:bodyPr>
          <a:lstStyle/>
          <a:p>
            <a:pPr fontAlgn="b"/>
            <a:r>
              <a:rPr lang="en-US" sz="1200" b="1">
                <a:solidFill>
                  <a:srgbClr val="000000"/>
                </a:solidFill>
                <a:latin typeface="Calibri" pitchFamily="34" charset="0"/>
              </a:rPr>
              <a:t>Q7. In your view, what advantages, if any, are there for the [American/Canadian] job applicant to your organization having an undergraduate and/or graduate degree from a university in the UK? </a:t>
            </a:r>
            <a:r>
              <a:rPr lang="en-US" sz="1200" b="1" i="1">
                <a:solidFill>
                  <a:srgbClr val="000000"/>
                </a:solidFill>
                <a:latin typeface="Calibri" pitchFamily="34" charset="0"/>
              </a:rPr>
              <a:t>Base = All respondents</a:t>
            </a:r>
            <a:endParaRPr lang="fr-FR" sz="1200" b="1" i="1">
              <a:solidFill>
                <a:srgbClr val="000000"/>
              </a:solidFill>
              <a:latin typeface="Calibri" pitchFamily="34" charset="0"/>
            </a:endParaRPr>
          </a:p>
        </p:txBody>
      </p:sp>
      <p:graphicFrame>
        <p:nvGraphicFramePr>
          <p:cNvPr id="4098" name="Chart 27"/>
          <p:cNvGraphicFramePr>
            <a:graphicFrameLocks/>
          </p:cNvGraphicFramePr>
          <p:nvPr/>
        </p:nvGraphicFramePr>
        <p:xfrm>
          <a:off x="317500" y="1219200"/>
          <a:ext cx="8534400" cy="4775200"/>
        </p:xfrm>
        <a:graphic>
          <a:graphicData uri="http://schemas.openxmlformats.org/presentationml/2006/ole">
            <p:oleObj spid="_x0000_s4099" r:id="rId4" imgW="0" imgH="0" progId="Excel.Sheet.8">
              <p:embed/>
            </p:oleObj>
          </a:graphicData>
        </a:graphic>
      </p:graphicFrame>
      <p:sp>
        <p:nvSpPr>
          <p:cNvPr id="4104" name="Oval 32"/>
          <p:cNvSpPr>
            <a:spLocks noChangeArrowheads="1"/>
          </p:cNvSpPr>
          <p:nvPr/>
        </p:nvSpPr>
        <p:spPr bwMode="auto">
          <a:xfrm>
            <a:off x="508000" y="3352800"/>
            <a:ext cx="2603500" cy="952500"/>
          </a:xfrm>
          <a:prstGeom prst="ellipse">
            <a:avLst/>
          </a:prstGeom>
          <a:noFill/>
          <a:ln w="38100" algn="ctr">
            <a:solidFill>
              <a:srgbClr val="FF0000"/>
            </a:solidFill>
            <a:round/>
            <a:headEnd/>
            <a:tailEnd/>
          </a:ln>
        </p:spPr>
        <p:txBody>
          <a:bodyPr wrap="none" anchor="ctr"/>
          <a:lstStyle/>
          <a:p>
            <a:pPr algn="ctr" eaLnBrk="0" hangingPunct="0"/>
            <a:endParaRPr lang="en-US"/>
          </a:p>
        </p:txBody>
      </p:sp>
      <p:sp>
        <p:nvSpPr>
          <p:cNvPr id="4105" name="Oval 32"/>
          <p:cNvSpPr>
            <a:spLocks noChangeArrowheads="1"/>
          </p:cNvSpPr>
          <p:nvPr/>
        </p:nvSpPr>
        <p:spPr bwMode="auto">
          <a:xfrm>
            <a:off x="1371600" y="5029200"/>
            <a:ext cx="1854200" cy="774700"/>
          </a:xfrm>
          <a:prstGeom prst="ellipse">
            <a:avLst/>
          </a:prstGeom>
          <a:noFill/>
          <a:ln w="38100" algn="ctr">
            <a:solidFill>
              <a:srgbClr val="FF0000"/>
            </a:solidFill>
            <a:round/>
            <a:headEnd/>
            <a:tailEnd/>
          </a:ln>
        </p:spPr>
        <p:txBody>
          <a:bodyPr wrap="none" anchor="ctr"/>
          <a:lstStyle/>
          <a:p>
            <a:pPr algn="ctr" eaLnBrk="0" hangingPunct="0"/>
            <a:endParaRPr lang="en-US"/>
          </a:p>
        </p:txBody>
      </p:sp>
      <p:grpSp>
        <p:nvGrpSpPr>
          <p:cNvPr id="4106" name="Group 60"/>
          <p:cNvGrpSpPr>
            <a:grpSpLocks/>
          </p:cNvGrpSpPr>
          <p:nvPr/>
        </p:nvGrpSpPr>
        <p:grpSpPr bwMode="auto">
          <a:xfrm>
            <a:off x="152400" y="228600"/>
            <a:ext cx="685800" cy="609600"/>
            <a:chOff x="1020" y="346"/>
            <a:chExt cx="4114" cy="3756"/>
          </a:xfrm>
        </p:grpSpPr>
        <p:sp>
          <p:nvSpPr>
            <p:cNvPr id="4109"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4110" name="Freeform 62"/>
            <p:cNvSpPr>
              <a:spLocks/>
            </p:cNvSpPr>
            <p:nvPr/>
          </p:nvSpPr>
          <p:spPr bwMode="gray">
            <a:xfrm>
              <a:off x="2629" y="1720"/>
              <a:ext cx="95" cy="66"/>
            </a:xfrm>
            <a:custGeom>
              <a:avLst/>
              <a:gdLst>
                <a:gd name="T0" fmla="*/ 36 w 88"/>
                <a:gd name="T1" fmla="*/ 77 h 62"/>
                <a:gd name="T2" fmla="*/ 0 w 88"/>
                <a:gd name="T3" fmla="*/ 102 h 62"/>
                <a:gd name="T4" fmla="*/ 0 w 88"/>
                <a:gd name="T5" fmla="*/ 102 h 62"/>
                <a:gd name="T6" fmla="*/ 27 w 88"/>
                <a:gd name="T7" fmla="*/ 105 h 62"/>
                <a:gd name="T8" fmla="*/ 56 w 88"/>
                <a:gd name="T9" fmla="*/ 109 h 62"/>
                <a:gd name="T10" fmla="*/ 84 w 88"/>
                <a:gd name="T11" fmla="*/ 102 h 62"/>
                <a:gd name="T12" fmla="*/ 107 w 88"/>
                <a:gd name="T13" fmla="*/ 94 h 62"/>
                <a:gd name="T14" fmla="*/ 132 w 88"/>
                <a:gd name="T15" fmla="*/ 83 h 62"/>
                <a:gd name="T16" fmla="*/ 152 w 88"/>
                <a:gd name="T17" fmla="*/ 71 h 62"/>
                <a:gd name="T18" fmla="*/ 164 w 88"/>
                <a:gd name="T19" fmla="*/ 55 h 62"/>
                <a:gd name="T20" fmla="*/ 176 w 88"/>
                <a:gd name="T21" fmla="*/ 43 h 62"/>
                <a:gd name="T22" fmla="*/ 176 w 88"/>
                <a:gd name="T23" fmla="*/ 0 h 62"/>
                <a:gd name="T24" fmla="*/ 176 w 88"/>
                <a:gd name="T25" fmla="*/ 0 h 62"/>
                <a:gd name="T26" fmla="*/ 132 w 88"/>
                <a:gd name="T27" fmla="*/ 6 h 62"/>
                <a:gd name="T28" fmla="*/ 92 w 88"/>
                <a:gd name="T29" fmla="*/ 26 h 62"/>
                <a:gd name="T30" fmla="*/ 76 w 88"/>
                <a:gd name="T31" fmla="*/ 38 h 62"/>
                <a:gd name="T32" fmla="*/ 60 w 88"/>
                <a:gd name="T33" fmla="*/ 49 h 62"/>
                <a:gd name="T34" fmla="*/ 48 w 88"/>
                <a:gd name="T35" fmla="*/ 63 h 62"/>
                <a:gd name="T36" fmla="*/ 36 w 88"/>
                <a:gd name="T37" fmla="*/ 77 h 62"/>
                <a:gd name="T38" fmla="*/ 36 w 88"/>
                <a:gd name="T39" fmla="*/ 7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4111"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9 h 68"/>
                <a:gd name="T10" fmla="*/ 6 w 68"/>
                <a:gd name="T11" fmla="*/ 27 h 68"/>
                <a:gd name="T12" fmla="*/ 12 w 68"/>
                <a:gd name="T13" fmla="*/ 35 h 68"/>
                <a:gd name="T14" fmla="*/ 18 w 68"/>
                <a:gd name="T15" fmla="*/ 41 h 68"/>
                <a:gd name="T16" fmla="*/ 26 w 68"/>
                <a:gd name="T17" fmla="*/ 45 h 68"/>
                <a:gd name="T18" fmla="*/ 34 w 68"/>
                <a:gd name="T19" fmla="*/ 48 h 68"/>
                <a:gd name="T20" fmla="*/ 49 w 68"/>
                <a:gd name="T21" fmla="*/ 50 h 68"/>
                <a:gd name="T22" fmla="*/ 49 w 68"/>
                <a:gd name="T23" fmla="*/ 50 h 68"/>
                <a:gd name="T24" fmla="*/ 57 w 68"/>
                <a:gd name="T25" fmla="*/ 46 h 68"/>
                <a:gd name="T26" fmla="*/ 59 w 68"/>
                <a:gd name="T27" fmla="*/ 43 h 68"/>
                <a:gd name="T28" fmla="*/ 59 w 68"/>
                <a:gd name="T29" fmla="*/ 41 h 68"/>
                <a:gd name="T30" fmla="*/ 57 w 68"/>
                <a:gd name="T31" fmla="*/ 31 h 68"/>
                <a:gd name="T32" fmla="*/ 53 w 68"/>
                <a:gd name="T33" fmla="*/ 23 h 68"/>
                <a:gd name="T34" fmla="*/ 45 w 68"/>
                <a:gd name="T35" fmla="*/ 17 h 68"/>
                <a:gd name="T36" fmla="*/ 37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4112" name="Freeform 64"/>
            <p:cNvSpPr>
              <a:spLocks/>
            </p:cNvSpPr>
            <p:nvPr/>
          </p:nvSpPr>
          <p:spPr bwMode="gray">
            <a:xfrm>
              <a:off x="2534" y="1221"/>
              <a:ext cx="105" cy="66"/>
            </a:xfrm>
            <a:custGeom>
              <a:avLst/>
              <a:gdLst>
                <a:gd name="T0" fmla="*/ 22 w 106"/>
                <a:gd name="T1" fmla="*/ 15 h 76"/>
                <a:gd name="T2" fmla="*/ 0 w 106"/>
                <a:gd name="T3" fmla="*/ 20 h 76"/>
                <a:gd name="T4" fmla="*/ 0 w 106"/>
                <a:gd name="T5" fmla="*/ 20 h 76"/>
                <a:gd name="T6" fmla="*/ 16 w 106"/>
                <a:gd name="T7" fmla="*/ 21 h 76"/>
                <a:gd name="T8" fmla="*/ 32 w 106"/>
                <a:gd name="T9" fmla="*/ 21 h 76"/>
                <a:gd name="T10" fmla="*/ 46 w 106"/>
                <a:gd name="T11" fmla="*/ 21 h 76"/>
                <a:gd name="T12" fmla="*/ 53 w 106"/>
                <a:gd name="T13" fmla="*/ 19 h 76"/>
                <a:gd name="T14" fmla="*/ 63 w 106"/>
                <a:gd name="T15" fmla="*/ 17 h 76"/>
                <a:gd name="T16" fmla="*/ 73 w 106"/>
                <a:gd name="T17" fmla="*/ 15 h 76"/>
                <a:gd name="T18" fmla="*/ 81 w 106"/>
                <a:gd name="T19" fmla="*/ 11 h 76"/>
                <a:gd name="T20" fmla="*/ 89 w 106"/>
                <a:gd name="T21" fmla="*/ 9 h 76"/>
                <a:gd name="T22" fmla="*/ 97 w 106"/>
                <a:gd name="T23" fmla="*/ 0 h 76"/>
                <a:gd name="T24" fmla="*/ 97 w 106"/>
                <a:gd name="T25" fmla="*/ 0 h 76"/>
                <a:gd name="T26" fmla="*/ 71 w 106"/>
                <a:gd name="T27" fmla="*/ 3 h 76"/>
                <a:gd name="T28" fmla="*/ 59 w 106"/>
                <a:gd name="T29" fmla="*/ 3 h 76"/>
                <a:gd name="T30" fmla="*/ 53 w 106"/>
                <a:gd name="T31" fmla="*/ 3 h 76"/>
                <a:gd name="T32" fmla="*/ 48 w 106"/>
                <a:gd name="T33" fmla="*/ 6 h 76"/>
                <a:gd name="T34" fmla="*/ 38 w 106"/>
                <a:gd name="T35" fmla="*/ 8 h 76"/>
                <a:gd name="T36" fmla="*/ 30 w 106"/>
                <a:gd name="T37" fmla="*/ 11 h 76"/>
                <a:gd name="T38" fmla="*/ 22 w 106"/>
                <a:gd name="T39" fmla="*/ 15 h 76"/>
                <a:gd name="T40" fmla="*/ 22 w 106"/>
                <a:gd name="T41" fmla="*/ 1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4113" name="Freeform 65"/>
            <p:cNvSpPr>
              <a:spLocks/>
            </p:cNvSpPr>
            <p:nvPr/>
          </p:nvSpPr>
          <p:spPr bwMode="gray">
            <a:xfrm>
              <a:off x="2477" y="1391"/>
              <a:ext cx="86" cy="75"/>
            </a:xfrm>
            <a:custGeom>
              <a:avLst/>
              <a:gdLst>
                <a:gd name="T0" fmla="*/ 126 w 82"/>
                <a:gd name="T1" fmla="*/ 33 h 72"/>
                <a:gd name="T2" fmla="*/ 116 w 82"/>
                <a:gd name="T3" fmla="*/ 0 h 72"/>
                <a:gd name="T4" fmla="*/ 116 w 82"/>
                <a:gd name="T5" fmla="*/ 0 h 72"/>
                <a:gd name="T6" fmla="*/ 77 w 82"/>
                <a:gd name="T7" fmla="*/ 8 h 72"/>
                <a:gd name="T8" fmla="*/ 47 w 82"/>
                <a:gd name="T9" fmla="*/ 27 h 72"/>
                <a:gd name="T10" fmla="*/ 29 w 82"/>
                <a:gd name="T11" fmla="*/ 33 h 72"/>
                <a:gd name="T12" fmla="*/ 21 w 82"/>
                <a:gd name="T13" fmla="*/ 42 h 72"/>
                <a:gd name="T14" fmla="*/ 6 w 82"/>
                <a:gd name="T15" fmla="*/ 58 h 72"/>
                <a:gd name="T16" fmla="*/ 0 w 82"/>
                <a:gd name="T17" fmla="*/ 68 h 72"/>
                <a:gd name="T18" fmla="*/ 0 w 82"/>
                <a:gd name="T19" fmla="*/ 98 h 72"/>
                <a:gd name="T20" fmla="*/ 0 w 82"/>
                <a:gd name="T21" fmla="*/ 98 h 72"/>
                <a:gd name="T22" fmla="*/ 25 w 82"/>
                <a:gd name="T23" fmla="*/ 103 h 72"/>
                <a:gd name="T24" fmla="*/ 47 w 82"/>
                <a:gd name="T25" fmla="*/ 101 h 72"/>
                <a:gd name="T26" fmla="*/ 64 w 82"/>
                <a:gd name="T27" fmla="*/ 95 h 72"/>
                <a:gd name="T28" fmla="*/ 81 w 82"/>
                <a:gd name="T29" fmla="*/ 86 h 72"/>
                <a:gd name="T30" fmla="*/ 94 w 82"/>
                <a:gd name="T31" fmla="*/ 74 h 72"/>
                <a:gd name="T32" fmla="*/ 108 w 82"/>
                <a:gd name="T33" fmla="*/ 60 h 72"/>
                <a:gd name="T34" fmla="*/ 126 w 82"/>
                <a:gd name="T35" fmla="*/ 33 h 72"/>
                <a:gd name="T36" fmla="*/ 126 w 82"/>
                <a:gd name="T37" fmla="*/ 3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4114" name="Freeform 66"/>
            <p:cNvSpPr>
              <a:spLocks/>
            </p:cNvSpPr>
            <p:nvPr/>
          </p:nvSpPr>
          <p:spPr bwMode="gray">
            <a:xfrm>
              <a:off x="2448" y="1589"/>
              <a:ext cx="105" cy="66"/>
            </a:xfrm>
            <a:custGeom>
              <a:avLst/>
              <a:gdLst>
                <a:gd name="T0" fmla="*/ 0 w 98"/>
                <a:gd name="T1" fmla="*/ 87 h 62"/>
                <a:gd name="T2" fmla="*/ 25 w 98"/>
                <a:gd name="T3" fmla="*/ 102 h 62"/>
                <a:gd name="T4" fmla="*/ 25 w 98"/>
                <a:gd name="T5" fmla="*/ 102 h 62"/>
                <a:gd name="T6" fmla="*/ 55 w 98"/>
                <a:gd name="T7" fmla="*/ 109 h 62"/>
                <a:gd name="T8" fmla="*/ 81 w 98"/>
                <a:gd name="T9" fmla="*/ 105 h 62"/>
                <a:gd name="T10" fmla="*/ 100 w 98"/>
                <a:gd name="T11" fmla="*/ 99 h 62"/>
                <a:gd name="T12" fmla="*/ 112 w 98"/>
                <a:gd name="T13" fmla="*/ 87 h 62"/>
                <a:gd name="T14" fmla="*/ 123 w 98"/>
                <a:gd name="T15" fmla="*/ 73 h 62"/>
                <a:gd name="T16" fmla="*/ 131 w 98"/>
                <a:gd name="T17" fmla="*/ 59 h 62"/>
                <a:gd name="T18" fmla="*/ 145 w 98"/>
                <a:gd name="T19" fmla="*/ 30 h 62"/>
                <a:gd name="T20" fmla="*/ 182 w 98"/>
                <a:gd name="T21" fmla="*/ 2 h 62"/>
                <a:gd name="T22" fmla="*/ 182 w 98"/>
                <a:gd name="T23" fmla="*/ 2 h 62"/>
                <a:gd name="T24" fmla="*/ 150 w 98"/>
                <a:gd name="T25" fmla="*/ 0 h 62"/>
                <a:gd name="T26" fmla="*/ 120 w 98"/>
                <a:gd name="T27" fmla="*/ 2 h 62"/>
                <a:gd name="T28" fmla="*/ 93 w 98"/>
                <a:gd name="T29" fmla="*/ 6 h 62"/>
                <a:gd name="T30" fmla="*/ 67 w 98"/>
                <a:gd name="T31" fmla="*/ 23 h 62"/>
                <a:gd name="T32" fmla="*/ 45 w 98"/>
                <a:gd name="T33" fmla="*/ 38 h 62"/>
                <a:gd name="T34" fmla="*/ 25 w 98"/>
                <a:gd name="T35" fmla="*/ 52 h 62"/>
                <a:gd name="T36" fmla="*/ 6 w 98"/>
                <a:gd name="T37" fmla="*/ 71 h 62"/>
                <a:gd name="T38" fmla="*/ 0 w 98"/>
                <a:gd name="T39" fmla="*/ 87 h 62"/>
                <a:gd name="T40" fmla="*/ 0 w 98"/>
                <a:gd name="T41" fmla="*/ 8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4115"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3 h 58"/>
                <a:gd name="T12" fmla="*/ 26 w 96"/>
                <a:gd name="T13" fmla="*/ 33 h 58"/>
                <a:gd name="T14" fmla="*/ 42 w 96"/>
                <a:gd name="T15" fmla="*/ 37 h 58"/>
                <a:gd name="T16" fmla="*/ 49 w 96"/>
                <a:gd name="T17" fmla="*/ 40 h 58"/>
                <a:gd name="T18" fmla="*/ 63 w 96"/>
                <a:gd name="T19" fmla="*/ 41 h 58"/>
                <a:gd name="T20" fmla="*/ 69 w 96"/>
                <a:gd name="T21" fmla="*/ 41 h 58"/>
                <a:gd name="T22" fmla="*/ 75 w 96"/>
                <a:gd name="T23" fmla="*/ 40 h 58"/>
                <a:gd name="T24" fmla="*/ 81 w 96"/>
                <a:gd name="T25" fmla="*/ 39 h 58"/>
                <a:gd name="T26" fmla="*/ 85 w 96"/>
                <a:gd name="T27" fmla="*/ 37 h 58"/>
                <a:gd name="T28" fmla="*/ 87 w 96"/>
                <a:gd name="T29" fmla="*/ 14 h 58"/>
                <a:gd name="T30" fmla="*/ 87 w 96"/>
                <a:gd name="T31" fmla="*/ 14 h 58"/>
                <a:gd name="T32" fmla="*/ 69 w 96"/>
                <a:gd name="T33" fmla="*/ 10 h 58"/>
                <a:gd name="T34" fmla="*/ 51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4116" name="Freeform 68"/>
            <p:cNvSpPr>
              <a:spLocks/>
            </p:cNvSpPr>
            <p:nvPr/>
          </p:nvSpPr>
          <p:spPr bwMode="gray">
            <a:xfrm>
              <a:off x="2944" y="854"/>
              <a:ext cx="67" cy="94"/>
            </a:xfrm>
            <a:custGeom>
              <a:avLst/>
              <a:gdLst>
                <a:gd name="T0" fmla="*/ 63 w 64"/>
                <a:gd name="T1" fmla="*/ 6 h 102"/>
                <a:gd name="T2" fmla="*/ 23 w 64"/>
                <a:gd name="T3" fmla="*/ 0 h 102"/>
                <a:gd name="T4" fmla="*/ 23 w 64"/>
                <a:gd name="T5" fmla="*/ 0 h 102"/>
                <a:gd name="T6" fmla="*/ 6 w 64"/>
                <a:gd name="T7" fmla="*/ 7 h 102"/>
                <a:gd name="T8" fmla="*/ 2 w 64"/>
                <a:gd name="T9" fmla="*/ 11 h 102"/>
                <a:gd name="T10" fmla="*/ 0 w 64"/>
                <a:gd name="T11" fmla="*/ 15 h 102"/>
                <a:gd name="T12" fmla="*/ 0 w 64"/>
                <a:gd name="T13" fmla="*/ 19 h 102"/>
                <a:gd name="T14" fmla="*/ 0 w 64"/>
                <a:gd name="T15" fmla="*/ 24 h 102"/>
                <a:gd name="T16" fmla="*/ 4 w 64"/>
                <a:gd name="T17" fmla="*/ 29 h 102"/>
                <a:gd name="T18" fmla="*/ 8 w 64"/>
                <a:gd name="T19" fmla="*/ 35 h 102"/>
                <a:gd name="T20" fmla="*/ 31 w 64"/>
                <a:gd name="T21" fmla="*/ 49 h 102"/>
                <a:gd name="T22" fmla="*/ 31 w 64"/>
                <a:gd name="T23" fmla="*/ 49 h 102"/>
                <a:gd name="T24" fmla="*/ 66 w 64"/>
                <a:gd name="T25" fmla="*/ 38 h 102"/>
                <a:gd name="T26" fmla="*/ 83 w 64"/>
                <a:gd name="T27" fmla="*/ 32 h 102"/>
                <a:gd name="T28" fmla="*/ 91 w 64"/>
                <a:gd name="T29" fmla="*/ 26 h 102"/>
                <a:gd name="T30" fmla="*/ 96 w 64"/>
                <a:gd name="T31" fmla="*/ 21 h 102"/>
                <a:gd name="T32" fmla="*/ 96 w 64"/>
                <a:gd name="T33" fmla="*/ 18 h 102"/>
                <a:gd name="T34" fmla="*/ 93 w 64"/>
                <a:gd name="T35" fmla="*/ 16 h 102"/>
                <a:gd name="T36" fmla="*/ 91 w 64"/>
                <a:gd name="T37" fmla="*/ 13 h 102"/>
                <a:gd name="T38" fmla="*/ 85 w 64"/>
                <a:gd name="T39" fmla="*/ 10 h 102"/>
                <a:gd name="T40" fmla="*/ 63 w 64"/>
                <a:gd name="T41" fmla="*/ 6 h 102"/>
                <a:gd name="T42" fmla="*/ 63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4117" name="Freeform 69"/>
            <p:cNvSpPr>
              <a:spLocks noEditPoints="1"/>
            </p:cNvSpPr>
            <p:nvPr/>
          </p:nvSpPr>
          <p:spPr bwMode="gray">
            <a:xfrm>
              <a:off x="3171" y="665"/>
              <a:ext cx="767" cy="1977"/>
            </a:xfrm>
            <a:custGeom>
              <a:avLst/>
              <a:gdLst>
                <a:gd name="T0" fmla="*/ 596 w 772"/>
                <a:gd name="T1" fmla="*/ 774 h 1976"/>
                <a:gd name="T2" fmla="*/ 648 w 772"/>
                <a:gd name="T3" fmla="*/ 690 h 1976"/>
                <a:gd name="T4" fmla="*/ 646 w 772"/>
                <a:gd name="T5" fmla="*/ 488 h 1976"/>
                <a:gd name="T6" fmla="*/ 654 w 772"/>
                <a:gd name="T7" fmla="*/ 430 h 1976"/>
                <a:gd name="T8" fmla="*/ 654 w 772"/>
                <a:gd name="T9" fmla="*/ 376 h 1976"/>
                <a:gd name="T10" fmla="*/ 636 w 772"/>
                <a:gd name="T11" fmla="*/ 320 h 1976"/>
                <a:gd name="T12" fmla="*/ 606 w 772"/>
                <a:gd name="T13" fmla="*/ 280 h 1976"/>
                <a:gd name="T14" fmla="*/ 608 w 772"/>
                <a:gd name="T15" fmla="*/ 238 h 1976"/>
                <a:gd name="T16" fmla="*/ 570 w 772"/>
                <a:gd name="T17" fmla="*/ 226 h 1976"/>
                <a:gd name="T18" fmla="*/ 540 w 772"/>
                <a:gd name="T19" fmla="*/ 190 h 1976"/>
                <a:gd name="T20" fmla="*/ 531 w 772"/>
                <a:gd name="T21" fmla="*/ 180 h 1976"/>
                <a:gd name="T22" fmla="*/ 496 w 772"/>
                <a:gd name="T23" fmla="*/ 182 h 1976"/>
                <a:gd name="T24" fmla="*/ 488 w 772"/>
                <a:gd name="T25" fmla="*/ 138 h 1976"/>
                <a:gd name="T26" fmla="*/ 442 w 772"/>
                <a:gd name="T27" fmla="*/ 156 h 1976"/>
                <a:gd name="T28" fmla="*/ 444 w 772"/>
                <a:gd name="T29" fmla="*/ 116 h 1976"/>
                <a:gd name="T30" fmla="*/ 402 w 772"/>
                <a:gd name="T31" fmla="*/ 120 h 1976"/>
                <a:gd name="T32" fmla="*/ 367 w 772"/>
                <a:gd name="T33" fmla="*/ 132 h 1976"/>
                <a:gd name="T34" fmla="*/ 367 w 772"/>
                <a:gd name="T35" fmla="*/ 80 h 1976"/>
                <a:gd name="T36" fmla="*/ 356 w 772"/>
                <a:gd name="T37" fmla="*/ 68 h 1976"/>
                <a:gd name="T38" fmla="*/ 326 w 772"/>
                <a:gd name="T39" fmla="*/ 44 h 1976"/>
                <a:gd name="T40" fmla="*/ 294 w 772"/>
                <a:gd name="T41" fmla="*/ 88 h 1976"/>
                <a:gd name="T42" fmla="*/ 286 w 772"/>
                <a:gd name="T43" fmla="*/ 64 h 1976"/>
                <a:gd name="T44" fmla="*/ 310 w 772"/>
                <a:gd name="T45" fmla="*/ 46 h 1976"/>
                <a:gd name="T46" fmla="*/ 236 w 772"/>
                <a:gd name="T47" fmla="*/ 122 h 1976"/>
                <a:gd name="T48" fmla="*/ 223 w 772"/>
                <a:gd name="T49" fmla="*/ 92 h 1976"/>
                <a:gd name="T50" fmla="*/ 270 w 772"/>
                <a:gd name="T51" fmla="*/ 18 h 1976"/>
                <a:gd name="T52" fmla="*/ 208 w 772"/>
                <a:gd name="T53" fmla="*/ 62 h 1976"/>
                <a:gd name="T54" fmla="*/ 204 w 772"/>
                <a:gd name="T55" fmla="*/ 90 h 1976"/>
                <a:gd name="T56" fmla="*/ 198 w 772"/>
                <a:gd name="T57" fmla="*/ 60 h 1976"/>
                <a:gd name="T58" fmla="*/ 202 w 772"/>
                <a:gd name="T59" fmla="*/ 8 h 1976"/>
                <a:gd name="T60" fmla="*/ 174 w 772"/>
                <a:gd name="T61" fmla="*/ 40 h 1976"/>
                <a:gd name="T62" fmla="*/ 152 w 772"/>
                <a:gd name="T63" fmla="*/ 0 h 1976"/>
                <a:gd name="T64" fmla="*/ 146 w 772"/>
                <a:gd name="T65" fmla="*/ 94 h 1976"/>
                <a:gd name="T66" fmla="*/ 128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0 h 1976"/>
                <a:gd name="T78" fmla="*/ 166 w 772"/>
                <a:gd name="T79" fmla="*/ 1964 h 1976"/>
                <a:gd name="T80" fmla="*/ 537 w 772"/>
                <a:gd name="T81" fmla="*/ 1986 h 1976"/>
                <a:gd name="T82" fmla="*/ 616 w 772"/>
                <a:gd name="T83" fmla="*/ 1948 h 1976"/>
                <a:gd name="T84" fmla="*/ 442 w 772"/>
                <a:gd name="T85" fmla="*/ 1920 h 1976"/>
                <a:gd name="T86" fmla="*/ 348 w 772"/>
                <a:gd name="T87" fmla="*/ 1884 h 1976"/>
                <a:gd name="T88" fmla="*/ 246 w 772"/>
                <a:gd name="T89" fmla="*/ 1732 h 1976"/>
                <a:gd name="T90" fmla="*/ 240 w 772"/>
                <a:gd name="T91" fmla="*/ 1578 h 1976"/>
                <a:gd name="T92" fmla="*/ 284 w 772"/>
                <a:gd name="T93" fmla="*/ 1506 h 1976"/>
                <a:gd name="T94" fmla="*/ 519 w 772"/>
                <a:gd name="T95" fmla="*/ 1504 h 1976"/>
                <a:gd name="T96" fmla="*/ 642 w 772"/>
                <a:gd name="T97" fmla="*/ 1462 h 1976"/>
                <a:gd name="T98" fmla="*/ 614 w 772"/>
                <a:gd name="T99" fmla="*/ 1362 h 1976"/>
                <a:gd name="T100" fmla="*/ 652 w 772"/>
                <a:gd name="T101" fmla="*/ 1274 h 1976"/>
                <a:gd name="T102" fmla="*/ 570 w 772"/>
                <a:gd name="T103" fmla="*/ 1230 h 1976"/>
                <a:gd name="T104" fmla="*/ 654 w 772"/>
                <a:gd name="T105" fmla="*/ 1198 h 1976"/>
                <a:gd name="T106" fmla="*/ 657 w 772"/>
                <a:gd name="T107" fmla="*/ 1134 h 1976"/>
                <a:gd name="T108" fmla="*/ 670 w 772"/>
                <a:gd name="T109" fmla="*/ 1062 h 1976"/>
                <a:gd name="T110" fmla="*/ 722 w 772"/>
                <a:gd name="T111" fmla="*/ 1012 h 1976"/>
                <a:gd name="T112" fmla="*/ 462 w 772"/>
                <a:gd name="T113" fmla="*/ 850 h 1976"/>
                <a:gd name="T114" fmla="*/ 342 w 772"/>
                <a:gd name="T115" fmla="*/ 826 h 1976"/>
                <a:gd name="T116" fmla="*/ 394 w 772"/>
                <a:gd name="T117" fmla="*/ 782 h 1976"/>
                <a:gd name="T118" fmla="*/ 502 w 772"/>
                <a:gd name="T119" fmla="*/ 794 h 1976"/>
                <a:gd name="T120" fmla="*/ 486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4118" name="Freeform 70"/>
            <p:cNvSpPr>
              <a:spLocks/>
            </p:cNvSpPr>
            <p:nvPr/>
          </p:nvSpPr>
          <p:spPr bwMode="gray">
            <a:xfrm>
              <a:off x="1020" y="346"/>
              <a:ext cx="2187" cy="3756"/>
            </a:xfrm>
            <a:custGeom>
              <a:avLst/>
              <a:gdLst>
                <a:gd name="T0" fmla="*/ 1898 w 2188"/>
                <a:gd name="T1" fmla="*/ 3290 h 3756"/>
                <a:gd name="T2" fmla="*/ 2178 w 2188"/>
                <a:gd name="T3" fmla="*/ 336 h 3756"/>
                <a:gd name="T4" fmla="*/ 2148 w 2188"/>
                <a:gd name="T5" fmla="*/ 426 h 3756"/>
                <a:gd name="T6" fmla="*/ 2078 w 2188"/>
                <a:gd name="T7" fmla="*/ 368 h 3756"/>
                <a:gd name="T8" fmla="*/ 2070 w 2188"/>
                <a:gd name="T9" fmla="*/ 432 h 3756"/>
                <a:gd name="T10" fmla="*/ 2022 w 2188"/>
                <a:gd name="T11" fmla="*/ 374 h 3756"/>
                <a:gd name="T12" fmla="*/ 1982 w 2188"/>
                <a:gd name="T13" fmla="*/ 446 h 3756"/>
                <a:gd name="T14" fmla="*/ 1952 w 2188"/>
                <a:gd name="T15" fmla="*/ 396 h 3756"/>
                <a:gd name="T16" fmla="*/ 1906 w 2188"/>
                <a:gd name="T17" fmla="*/ 472 h 3756"/>
                <a:gd name="T18" fmla="*/ 1872 w 2188"/>
                <a:gd name="T19" fmla="*/ 416 h 3756"/>
                <a:gd name="T20" fmla="*/ 1842 w 2188"/>
                <a:gd name="T21" fmla="*/ 538 h 3756"/>
                <a:gd name="T22" fmla="*/ 1818 w 2188"/>
                <a:gd name="T23" fmla="*/ 458 h 3756"/>
                <a:gd name="T24" fmla="*/ 1762 w 2188"/>
                <a:gd name="T25" fmla="*/ 502 h 3756"/>
                <a:gd name="T26" fmla="*/ 1740 w 2188"/>
                <a:gd name="T27" fmla="*/ 544 h 3756"/>
                <a:gd name="T28" fmla="*/ 1654 w 2188"/>
                <a:gd name="T29" fmla="*/ 534 h 3756"/>
                <a:gd name="T30" fmla="*/ 1660 w 2188"/>
                <a:gd name="T31" fmla="*/ 594 h 3756"/>
                <a:gd name="T32" fmla="*/ 1548 w 2188"/>
                <a:gd name="T33" fmla="*/ 570 h 3756"/>
                <a:gd name="T34" fmla="*/ 1610 w 2188"/>
                <a:gd name="T35" fmla="*/ 638 h 3756"/>
                <a:gd name="T36" fmla="*/ 1622 w 2188"/>
                <a:gd name="T37" fmla="*/ 668 h 3756"/>
                <a:gd name="T38" fmla="*/ 1530 w 2188"/>
                <a:gd name="T39" fmla="*/ 638 h 3756"/>
                <a:gd name="T40" fmla="*/ 1536 w 2188"/>
                <a:gd name="T41" fmla="*/ 702 h 3756"/>
                <a:gd name="T42" fmla="*/ 1584 w 2188"/>
                <a:gd name="T43" fmla="*/ 762 h 3756"/>
                <a:gd name="T44" fmla="*/ 1412 w 2188"/>
                <a:gd name="T45" fmla="*/ 704 h 3756"/>
                <a:gd name="T46" fmla="*/ 1504 w 2188"/>
                <a:gd name="T47" fmla="*/ 784 h 3756"/>
                <a:gd name="T48" fmla="*/ 1524 w 2188"/>
                <a:gd name="T49" fmla="*/ 848 h 3756"/>
                <a:gd name="T50" fmla="*/ 1494 w 2188"/>
                <a:gd name="T51" fmla="*/ 890 h 3756"/>
                <a:gd name="T52" fmla="*/ 1416 w 2188"/>
                <a:gd name="T53" fmla="*/ 844 h 3756"/>
                <a:gd name="T54" fmla="*/ 1352 w 2188"/>
                <a:gd name="T55" fmla="*/ 830 h 3756"/>
                <a:gd name="T56" fmla="*/ 1300 w 2188"/>
                <a:gd name="T57" fmla="*/ 904 h 3756"/>
                <a:gd name="T58" fmla="*/ 1462 w 2188"/>
                <a:gd name="T59" fmla="*/ 920 h 3756"/>
                <a:gd name="T60" fmla="*/ 1376 w 2188"/>
                <a:gd name="T61" fmla="*/ 982 h 3756"/>
                <a:gd name="T62" fmla="*/ 1412 w 2188"/>
                <a:gd name="T63" fmla="*/ 1038 h 3756"/>
                <a:gd name="T64" fmla="*/ 1444 w 2188"/>
                <a:gd name="T65" fmla="*/ 1058 h 3756"/>
                <a:gd name="T66" fmla="*/ 1426 w 2188"/>
                <a:gd name="T67" fmla="*/ 1156 h 3756"/>
                <a:gd name="T68" fmla="*/ 1358 w 2188"/>
                <a:gd name="T69" fmla="*/ 1182 h 3756"/>
                <a:gd name="T70" fmla="*/ 1364 w 2188"/>
                <a:gd name="T71" fmla="*/ 1242 h 3756"/>
                <a:gd name="T72" fmla="*/ 1386 w 2188"/>
                <a:gd name="T73" fmla="*/ 1290 h 3756"/>
                <a:gd name="T74" fmla="*/ 1382 w 2188"/>
                <a:gd name="T75" fmla="*/ 1342 h 3756"/>
                <a:gd name="T76" fmla="*/ 1400 w 2188"/>
                <a:gd name="T77" fmla="*/ 1384 h 3756"/>
                <a:gd name="T78" fmla="*/ 1428 w 2188"/>
                <a:gd name="T79" fmla="*/ 1404 h 3756"/>
                <a:gd name="T80" fmla="*/ 1474 w 2188"/>
                <a:gd name="T81" fmla="*/ 1472 h 3756"/>
                <a:gd name="T82" fmla="*/ 1530 w 2188"/>
                <a:gd name="T83" fmla="*/ 1486 h 3756"/>
                <a:gd name="T84" fmla="*/ 1566 w 2188"/>
                <a:gd name="T85" fmla="*/ 1588 h 3756"/>
                <a:gd name="T86" fmla="*/ 1622 w 2188"/>
                <a:gd name="T87" fmla="*/ 1496 h 3756"/>
                <a:gd name="T88" fmla="*/ 1634 w 2188"/>
                <a:gd name="T89" fmla="*/ 1570 h 3756"/>
                <a:gd name="T90" fmla="*/ 1722 w 2188"/>
                <a:gd name="T91" fmla="*/ 1560 h 3756"/>
                <a:gd name="T92" fmla="*/ 1710 w 2188"/>
                <a:gd name="T93" fmla="*/ 1614 h 3756"/>
                <a:gd name="T94" fmla="*/ 1714 w 2188"/>
                <a:gd name="T95" fmla="*/ 1660 h 3756"/>
                <a:gd name="T96" fmla="*/ 1750 w 2188"/>
                <a:gd name="T97" fmla="*/ 1698 h 3756"/>
                <a:gd name="T98" fmla="*/ 1786 w 2188"/>
                <a:gd name="T99" fmla="*/ 1742 h 3756"/>
                <a:gd name="T100" fmla="*/ 1842 w 2188"/>
                <a:gd name="T101" fmla="*/ 1692 h 3756"/>
                <a:gd name="T102" fmla="*/ 1876 w 2188"/>
                <a:gd name="T103" fmla="*/ 1682 h 3756"/>
                <a:gd name="T104" fmla="*/ 1906 w 2188"/>
                <a:gd name="T105" fmla="*/ 1748 h 3756"/>
                <a:gd name="T106" fmla="*/ 1926 w 2188"/>
                <a:gd name="T107" fmla="*/ 1794 h 3756"/>
                <a:gd name="T108" fmla="*/ 1956 w 2188"/>
                <a:gd name="T109" fmla="*/ 1864 h 3756"/>
                <a:gd name="T110" fmla="*/ 2022 w 2188"/>
                <a:gd name="T111" fmla="*/ 1936 h 3756"/>
                <a:gd name="T112" fmla="*/ 1950 w 2188"/>
                <a:gd name="T113" fmla="*/ 2136 h 3756"/>
                <a:gd name="T114" fmla="*/ 1742 w 2188"/>
                <a:gd name="T115" fmla="*/ 2224 h 3756"/>
                <a:gd name="T116" fmla="*/ 1614 w 2188"/>
                <a:gd name="T117" fmla="*/ 2286 h 3756"/>
                <a:gd name="T118" fmla="*/ 1810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4119" name="Freeform 71"/>
            <p:cNvSpPr>
              <a:spLocks noEditPoints="1"/>
            </p:cNvSpPr>
            <p:nvPr/>
          </p:nvSpPr>
          <p:spPr bwMode="gray">
            <a:xfrm>
              <a:off x="3267" y="2812"/>
              <a:ext cx="695" cy="687"/>
            </a:xfrm>
            <a:custGeom>
              <a:avLst/>
              <a:gdLst>
                <a:gd name="T0" fmla="*/ 176 w 696"/>
                <a:gd name="T1" fmla="*/ 360 h 676"/>
                <a:gd name="T2" fmla="*/ 186 w 696"/>
                <a:gd name="T3" fmla="*/ 290 h 676"/>
                <a:gd name="T4" fmla="*/ 208 w 696"/>
                <a:gd name="T5" fmla="*/ 236 h 676"/>
                <a:gd name="T6" fmla="*/ 242 w 696"/>
                <a:gd name="T7" fmla="*/ 195 h 676"/>
                <a:gd name="T8" fmla="*/ 290 w 696"/>
                <a:gd name="T9" fmla="*/ 166 h 676"/>
                <a:gd name="T10" fmla="*/ 348 w 696"/>
                <a:gd name="T11" fmla="*/ 154 h 676"/>
                <a:gd name="T12" fmla="*/ 379 w 696"/>
                <a:gd name="T13" fmla="*/ 160 h 676"/>
                <a:gd name="T14" fmla="*/ 429 w 696"/>
                <a:gd name="T15" fmla="*/ 185 h 676"/>
                <a:gd name="T16" fmla="*/ 467 w 696"/>
                <a:gd name="T17" fmla="*/ 215 h 676"/>
                <a:gd name="T18" fmla="*/ 493 w 696"/>
                <a:gd name="T19" fmla="*/ 268 h 676"/>
                <a:gd name="T20" fmla="*/ 507 w 696"/>
                <a:gd name="T21" fmla="*/ 335 h 676"/>
                <a:gd name="T22" fmla="*/ 509 w 696"/>
                <a:gd name="T23" fmla="*/ 387 h 676"/>
                <a:gd name="T24" fmla="*/ 503 w 696"/>
                <a:gd name="T25" fmla="*/ 458 h 676"/>
                <a:gd name="T26" fmla="*/ 485 w 696"/>
                <a:gd name="T27" fmla="*/ 520 h 676"/>
                <a:gd name="T28" fmla="*/ 457 w 696"/>
                <a:gd name="T29" fmla="*/ 569 h 676"/>
                <a:gd name="T30" fmla="*/ 415 w 696"/>
                <a:gd name="T31" fmla="*/ 604 h 676"/>
                <a:gd name="T32" fmla="*/ 361 w 696"/>
                <a:gd name="T33" fmla="*/ 622 h 676"/>
                <a:gd name="T34" fmla="*/ 328 w 696"/>
                <a:gd name="T35" fmla="*/ 622 h 676"/>
                <a:gd name="T36" fmla="*/ 276 w 696"/>
                <a:gd name="T37" fmla="*/ 607 h 676"/>
                <a:gd name="T38" fmla="*/ 232 w 696"/>
                <a:gd name="T39" fmla="*/ 571 h 676"/>
                <a:gd name="T40" fmla="*/ 202 w 696"/>
                <a:gd name="T41" fmla="*/ 520 h 676"/>
                <a:gd name="T42" fmla="*/ 182 w 696"/>
                <a:gd name="T43" fmla="*/ 458 h 676"/>
                <a:gd name="T44" fmla="*/ 176 w 696"/>
                <a:gd name="T45" fmla="*/ 387 h 676"/>
                <a:gd name="T46" fmla="*/ 348 w 696"/>
                <a:gd name="T47" fmla="*/ 782 h 676"/>
                <a:gd name="T48" fmla="*/ 449 w 696"/>
                <a:gd name="T49" fmla="*/ 763 h 676"/>
                <a:gd name="T50" fmla="*/ 541 w 696"/>
                <a:gd name="T51" fmla="*/ 714 h 676"/>
                <a:gd name="T52" fmla="*/ 613 w 696"/>
                <a:gd name="T53" fmla="*/ 638 h 676"/>
                <a:gd name="T54" fmla="*/ 661 w 696"/>
                <a:gd name="T55" fmla="*/ 539 h 676"/>
                <a:gd name="T56" fmla="*/ 685 w 696"/>
                <a:gd name="T57" fmla="*/ 425 h 676"/>
                <a:gd name="T58" fmla="*/ 685 w 696"/>
                <a:gd name="T59" fmla="*/ 344 h 676"/>
                <a:gd name="T60" fmla="*/ 661 w 696"/>
                <a:gd name="T61" fmla="*/ 228 h 676"/>
                <a:gd name="T62" fmla="*/ 611 w 696"/>
                <a:gd name="T63" fmla="*/ 134 h 676"/>
                <a:gd name="T64" fmla="*/ 539 w 696"/>
                <a:gd name="T65" fmla="*/ 61 h 676"/>
                <a:gd name="T66" fmla="*/ 449 w 696"/>
                <a:gd name="T67" fmla="*/ 14 h 676"/>
                <a:gd name="T68" fmla="*/ 348 w 696"/>
                <a:gd name="T69" fmla="*/ 0 h 676"/>
                <a:gd name="T70" fmla="*/ 274 w 696"/>
                <a:gd name="T71" fmla="*/ 6 h 676"/>
                <a:gd name="T72" fmla="*/ 176 w 696"/>
                <a:gd name="T73" fmla="*/ 45 h 676"/>
                <a:gd name="T74" fmla="*/ 96 w 696"/>
                <a:gd name="T75" fmla="*/ 105 h 676"/>
                <a:gd name="T76" fmla="*/ 38 w 696"/>
                <a:gd name="T77" fmla="*/ 193 h 676"/>
                <a:gd name="T78" fmla="*/ 6 w 696"/>
                <a:gd name="T79" fmla="*/ 303 h 676"/>
                <a:gd name="T80" fmla="*/ 0 w 696"/>
                <a:gd name="T81" fmla="*/ 387 h 676"/>
                <a:gd name="T82" fmla="*/ 14 w 696"/>
                <a:gd name="T83" fmla="*/ 506 h 676"/>
                <a:gd name="T84" fmla="*/ 56 w 696"/>
                <a:gd name="T85" fmla="*/ 614 h 676"/>
                <a:gd name="T86" fmla="*/ 122 w 696"/>
                <a:gd name="T87" fmla="*/ 694 h 676"/>
                <a:gd name="T88" fmla="*/ 208 w 696"/>
                <a:gd name="T89" fmla="*/ 752 h 676"/>
                <a:gd name="T90" fmla="*/ 310 w 696"/>
                <a:gd name="T91" fmla="*/ 77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4120" name="Freeform 72"/>
            <p:cNvSpPr>
              <a:spLocks/>
            </p:cNvSpPr>
            <p:nvPr/>
          </p:nvSpPr>
          <p:spPr bwMode="gray">
            <a:xfrm>
              <a:off x="4048" y="2812"/>
              <a:ext cx="486" cy="687"/>
            </a:xfrm>
            <a:custGeom>
              <a:avLst/>
              <a:gdLst>
                <a:gd name="T0" fmla="*/ 460 w 480"/>
                <a:gd name="T1" fmla="*/ 157 h 676"/>
                <a:gd name="T2" fmla="*/ 360 w 480"/>
                <a:gd name="T3" fmla="*/ 144 h 676"/>
                <a:gd name="T4" fmla="*/ 330 w 480"/>
                <a:gd name="T5" fmla="*/ 142 h 676"/>
                <a:gd name="T6" fmla="*/ 275 w 480"/>
                <a:gd name="T7" fmla="*/ 144 h 676"/>
                <a:gd name="T8" fmla="*/ 237 w 480"/>
                <a:gd name="T9" fmla="*/ 154 h 676"/>
                <a:gd name="T10" fmla="*/ 206 w 480"/>
                <a:gd name="T11" fmla="*/ 178 h 676"/>
                <a:gd name="T12" fmla="*/ 196 w 480"/>
                <a:gd name="T13" fmla="*/ 201 h 676"/>
                <a:gd name="T14" fmla="*/ 196 w 480"/>
                <a:gd name="T15" fmla="*/ 207 h 676"/>
                <a:gd name="T16" fmla="*/ 209 w 480"/>
                <a:gd name="T17" fmla="*/ 233 h 676"/>
                <a:gd name="T18" fmla="*/ 247 w 480"/>
                <a:gd name="T19" fmla="*/ 264 h 676"/>
                <a:gd name="T20" fmla="*/ 294 w 480"/>
                <a:gd name="T21" fmla="*/ 293 h 676"/>
                <a:gd name="T22" fmla="*/ 352 w 480"/>
                <a:gd name="T23" fmla="*/ 327 h 676"/>
                <a:gd name="T24" fmla="*/ 415 w 480"/>
                <a:gd name="T25" fmla="*/ 363 h 676"/>
                <a:gd name="T26" fmla="*/ 474 w 480"/>
                <a:gd name="T27" fmla="*/ 409 h 676"/>
                <a:gd name="T28" fmla="*/ 500 w 480"/>
                <a:gd name="T29" fmla="*/ 439 h 676"/>
                <a:gd name="T30" fmla="*/ 518 w 480"/>
                <a:gd name="T31" fmla="*/ 474 h 676"/>
                <a:gd name="T32" fmla="*/ 531 w 480"/>
                <a:gd name="T33" fmla="*/ 513 h 676"/>
                <a:gd name="T34" fmla="*/ 536 w 480"/>
                <a:gd name="T35" fmla="*/ 557 h 676"/>
                <a:gd name="T36" fmla="*/ 536 w 480"/>
                <a:gd name="T37" fmla="*/ 582 h 676"/>
                <a:gd name="T38" fmla="*/ 524 w 480"/>
                <a:gd name="T39" fmla="*/ 631 h 676"/>
                <a:gd name="T40" fmla="*/ 504 w 480"/>
                <a:gd name="T41" fmla="*/ 673 h 676"/>
                <a:gd name="T42" fmla="*/ 472 w 480"/>
                <a:gd name="T43" fmla="*/ 707 h 676"/>
                <a:gd name="T44" fmla="*/ 431 w 480"/>
                <a:gd name="T45" fmla="*/ 736 h 676"/>
                <a:gd name="T46" fmla="*/ 382 w 480"/>
                <a:gd name="T47" fmla="*/ 759 h 676"/>
                <a:gd name="T48" fmla="*/ 328 w 480"/>
                <a:gd name="T49" fmla="*/ 772 h 676"/>
                <a:gd name="T50" fmla="*/ 261 w 480"/>
                <a:gd name="T51" fmla="*/ 779 h 676"/>
                <a:gd name="T52" fmla="*/ 231 w 480"/>
                <a:gd name="T53" fmla="*/ 782 h 676"/>
                <a:gd name="T54" fmla="*/ 168 w 480"/>
                <a:gd name="T55" fmla="*/ 779 h 676"/>
                <a:gd name="T56" fmla="*/ 67 w 480"/>
                <a:gd name="T57" fmla="*/ 761 h 676"/>
                <a:gd name="T58" fmla="*/ 12 w 480"/>
                <a:gd name="T59" fmla="*/ 589 h 676"/>
                <a:gd name="T60" fmla="*/ 63 w 480"/>
                <a:gd name="T61" fmla="*/ 604 h 676"/>
                <a:gd name="T62" fmla="*/ 148 w 480"/>
                <a:gd name="T63" fmla="*/ 627 h 676"/>
                <a:gd name="T64" fmla="*/ 203 w 480"/>
                <a:gd name="T65" fmla="*/ 636 h 676"/>
                <a:gd name="T66" fmla="*/ 237 w 480"/>
                <a:gd name="T67" fmla="*/ 638 h 676"/>
                <a:gd name="T68" fmla="*/ 271 w 480"/>
                <a:gd name="T69" fmla="*/ 634 h 676"/>
                <a:gd name="T70" fmla="*/ 308 w 480"/>
                <a:gd name="T71" fmla="*/ 620 h 676"/>
                <a:gd name="T72" fmla="*/ 332 w 480"/>
                <a:gd name="T73" fmla="*/ 597 h 676"/>
                <a:gd name="T74" fmla="*/ 340 w 480"/>
                <a:gd name="T75" fmla="*/ 564 h 676"/>
                <a:gd name="T76" fmla="*/ 340 w 480"/>
                <a:gd name="T77" fmla="*/ 555 h 676"/>
                <a:gd name="T78" fmla="*/ 330 w 480"/>
                <a:gd name="T79" fmla="*/ 532 h 676"/>
                <a:gd name="T80" fmla="*/ 297 w 480"/>
                <a:gd name="T81" fmla="*/ 504 h 676"/>
                <a:gd name="T82" fmla="*/ 249 w 480"/>
                <a:gd name="T83" fmla="*/ 474 h 676"/>
                <a:gd name="T84" fmla="*/ 186 w 480"/>
                <a:gd name="T85" fmla="*/ 439 h 676"/>
                <a:gd name="T86" fmla="*/ 119 w 480"/>
                <a:gd name="T87" fmla="*/ 400 h 676"/>
                <a:gd name="T88" fmla="*/ 65 w 480"/>
                <a:gd name="T89" fmla="*/ 344 h 676"/>
                <a:gd name="T90" fmla="*/ 34 w 480"/>
                <a:gd name="T91" fmla="*/ 315 h 676"/>
                <a:gd name="T92" fmla="*/ 16 w 480"/>
                <a:gd name="T93" fmla="*/ 276 h 676"/>
                <a:gd name="T94" fmla="*/ 4 w 480"/>
                <a:gd name="T95" fmla="*/ 241 h 676"/>
                <a:gd name="T96" fmla="*/ 0 w 480"/>
                <a:gd name="T97" fmla="*/ 201 h 676"/>
                <a:gd name="T98" fmla="*/ 2 w 480"/>
                <a:gd name="T99" fmla="*/ 181 h 676"/>
                <a:gd name="T100" fmla="*/ 12 w 480"/>
                <a:gd name="T101" fmla="*/ 134 h 676"/>
                <a:gd name="T102" fmla="*/ 32 w 480"/>
                <a:gd name="T103" fmla="*/ 93 h 676"/>
                <a:gd name="T104" fmla="*/ 69 w 480"/>
                <a:gd name="T105" fmla="*/ 65 h 676"/>
                <a:gd name="T106" fmla="*/ 103 w 480"/>
                <a:gd name="T107" fmla="*/ 43 h 676"/>
                <a:gd name="T108" fmla="*/ 154 w 480"/>
                <a:gd name="T109" fmla="*/ 18 h 676"/>
                <a:gd name="T110" fmla="*/ 203 w 480"/>
                <a:gd name="T111" fmla="*/ 6 h 676"/>
                <a:gd name="T112" fmla="*/ 263 w 480"/>
                <a:gd name="T113" fmla="*/ 0 h 676"/>
                <a:gd name="T114" fmla="*/ 294 w 480"/>
                <a:gd name="T115" fmla="*/ 0 h 676"/>
                <a:gd name="T116" fmla="*/ 377 w 480"/>
                <a:gd name="T117" fmla="*/ 2 h 676"/>
                <a:gd name="T118" fmla="*/ 460 w 480"/>
                <a:gd name="T119" fmla="*/ 157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4121" name="Freeform 73"/>
            <p:cNvSpPr>
              <a:spLocks/>
            </p:cNvSpPr>
            <p:nvPr/>
          </p:nvSpPr>
          <p:spPr bwMode="gray">
            <a:xfrm>
              <a:off x="1525" y="2586"/>
              <a:ext cx="248" cy="885"/>
            </a:xfrm>
            <a:custGeom>
              <a:avLst/>
              <a:gdLst>
                <a:gd name="T0" fmla="*/ 20 w 250"/>
                <a:gd name="T1" fmla="*/ 845 h 890"/>
                <a:gd name="T2" fmla="*/ 20 w 250"/>
                <a:gd name="T3" fmla="*/ 845 h 890"/>
                <a:gd name="T4" fmla="*/ 26 w 250"/>
                <a:gd name="T5" fmla="*/ 750 h 890"/>
                <a:gd name="T6" fmla="*/ 28 w 250"/>
                <a:gd name="T7" fmla="*/ 624 h 890"/>
                <a:gd name="T8" fmla="*/ 28 w 250"/>
                <a:gd name="T9" fmla="*/ 296 h 890"/>
                <a:gd name="T10" fmla="*/ 28 w 250"/>
                <a:gd name="T11" fmla="*/ 296 h 890"/>
                <a:gd name="T12" fmla="*/ 26 w 250"/>
                <a:gd name="T13" fmla="*/ 215 h 890"/>
                <a:gd name="T14" fmla="*/ 20 w 250"/>
                <a:gd name="T15" fmla="*/ 135 h 890"/>
                <a:gd name="T16" fmla="*/ 12 w 250"/>
                <a:gd name="T17" fmla="*/ 72 h 890"/>
                <a:gd name="T18" fmla="*/ 0 w 250"/>
                <a:gd name="T19" fmla="*/ 0 h 890"/>
                <a:gd name="T20" fmla="*/ 212 w 250"/>
                <a:gd name="T21" fmla="*/ 0 h 890"/>
                <a:gd name="T22" fmla="*/ 212 w 250"/>
                <a:gd name="T23" fmla="*/ 0 h 890"/>
                <a:gd name="T24" fmla="*/ 212 w 250"/>
                <a:gd name="T25" fmla="*/ 54 h 890"/>
                <a:gd name="T26" fmla="*/ 208 w 250"/>
                <a:gd name="T27" fmla="*/ 105 h 890"/>
                <a:gd name="T28" fmla="*/ 206 w 250"/>
                <a:gd name="T29" fmla="*/ 171 h 890"/>
                <a:gd name="T30" fmla="*/ 206 w 250"/>
                <a:gd name="T31" fmla="*/ 245 h 890"/>
                <a:gd name="T32" fmla="*/ 206 w 250"/>
                <a:gd name="T33" fmla="*/ 551 h 890"/>
                <a:gd name="T34" fmla="*/ 206 w 250"/>
                <a:gd name="T35" fmla="*/ 551 h 890"/>
                <a:gd name="T36" fmla="*/ 208 w 250"/>
                <a:gd name="T37" fmla="*/ 619 h 890"/>
                <a:gd name="T38" fmla="*/ 214 w 250"/>
                <a:gd name="T39" fmla="*/ 700 h 890"/>
                <a:gd name="T40" fmla="*/ 222 w 250"/>
                <a:gd name="T41" fmla="*/ 778 h 890"/>
                <a:gd name="T42" fmla="*/ 232 w 250"/>
                <a:gd name="T43" fmla="*/ 845 h 890"/>
                <a:gd name="T44" fmla="*/ 20 w 250"/>
                <a:gd name="T45" fmla="*/ 84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4122" name="Freeform 74"/>
            <p:cNvSpPr>
              <a:spLocks noEditPoints="1"/>
            </p:cNvSpPr>
            <p:nvPr/>
          </p:nvSpPr>
          <p:spPr bwMode="gray">
            <a:xfrm>
              <a:off x="1906" y="2812"/>
              <a:ext cx="724" cy="941"/>
            </a:xfrm>
            <a:custGeom>
              <a:avLst/>
              <a:gdLst>
                <a:gd name="T0" fmla="*/ 213 w 722"/>
                <a:gd name="T1" fmla="*/ 337 h 938"/>
                <a:gd name="T2" fmla="*/ 223 w 722"/>
                <a:gd name="T3" fmla="*/ 273 h 938"/>
                <a:gd name="T4" fmla="*/ 245 w 722"/>
                <a:gd name="T5" fmla="*/ 221 h 938"/>
                <a:gd name="T6" fmla="*/ 277 w 722"/>
                <a:gd name="T7" fmla="*/ 179 h 938"/>
                <a:gd name="T8" fmla="*/ 321 w 722"/>
                <a:gd name="T9" fmla="*/ 146 h 938"/>
                <a:gd name="T10" fmla="*/ 379 w 722"/>
                <a:gd name="T11" fmla="*/ 136 h 938"/>
                <a:gd name="T12" fmla="*/ 415 w 722"/>
                <a:gd name="T13" fmla="*/ 140 h 938"/>
                <a:gd name="T14" fmla="*/ 465 w 722"/>
                <a:gd name="T15" fmla="*/ 169 h 938"/>
                <a:gd name="T16" fmla="*/ 505 w 722"/>
                <a:gd name="T17" fmla="*/ 205 h 938"/>
                <a:gd name="T18" fmla="*/ 535 w 722"/>
                <a:gd name="T19" fmla="*/ 255 h 938"/>
                <a:gd name="T20" fmla="*/ 560 w 722"/>
                <a:gd name="T21" fmla="*/ 315 h 938"/>
                <a:gd name="T22" fmla="*/ 564 w 722"/>
                <a:gd name="T23" fmla="*/ 361 h 938"/>
                <a:gd name="T24" fmla="*/ 556 w 722"/>
                <a:gd name="T25" fmla="*/ 419 h 938"/>
                <a:gd name="T26" fmla="*/ 531 w 722"/>
                <a:gd name="T27" fmla="*/ 469 h 938"/>
                <a:gd name="T28" fmla="*/ 501 w 722"/>
                <a:gd name="T29" fmla="*/ 516 h 938"/>
                <a:gd name="T30" fmla="*/ 459 w 722"/>
                <a:gd name="T31" fmla="*/ 544 h 938"/>
                <a:gd name="T32" fmla="*/ 407 w 722"/>
                <a:gd name="T33" fmla="*/ 556 h 938"/>
                <a:gd name="T34" fmla="*/ 367 w 722"/>
                <a:gd name="T35" fmla="*/ 556 h 938"/>
                <a:gd name="T36" fmla="*/ 313 w 722"/>
                <a:gd name="T37" fmla="*/ 544 h 938"/>
                <a:gd name="T38" fmla="*/ 269 w 722"/>
                <a:gd name="T39" fmla="*/ 520 h 938"/>
                <a:gd name="T40" fmla="*/ 239 w 722"/>
                <a:gd name="T41" fmla="*/ 481 h 938"/>
                <a:gd name="T42" fmla="*/ 219 w 722"/>
                <a:gd name="T43" fmla="*/ 423 h 938"/>
                <a:gd name="T44" fmla="*/ 213 w 722"/>
                <a:gd name="T45" fmla="*/ 361 h 938"/>
                <a:gd name="T46" fmla="*/ 239 w 722"/>
                <a:gd name="T47" fmla="*/ 953 h 938"/>
                <a:gd name="T48" fmla="*/ 227 w 722"/>
                <a:gd name="T49" fmla="*/ 744 h 938"/>
                <a:gd name="T50" fmla="*/ 227 w 722"/>
                <a:gd name="T51" fmla="*/ 632 h 938"/>
                <a:gd name="T52" fmla="*/ 305 w 722"/>
                <a:gd name="T53" fmla="*/ 672 h 938"/>
                <a:gd name="T54" fmla="*/ 393 w 722"/>
                <a:gd name="T55" fmla="*/ 692 h 938"/>
                <a:gd name="T56" fmla="*/ 463 w 722"/>
                <a:gd name="T57" fmla="*/ 692 h 938"/>
                <a:gd name="T58" fmla="*/ 562 w 722"/>
                <a:gd name="T59" fmla="*/ 670 h 938"/>
                <a:gd name="T60" fmla="*/ 636 w 722"/>
                <a:gd name="T61" fmla="*/ 622 h 938"/>
                <a:gd name="T62" fmla="*/ 692 w 722"/>
                <a:gd name="T63" fmla="*/ 554 h 938"/>
                <a:gd name="T64" fmla="*/ 728 w 722"/>
                <a:gd name="T65" fmla="*/ 459 h 938"/>
                <a:gd name="T66" fmla="*/ 740 w 722"/>
                <a:gd name="T67" fmla="*/ 359 h 938"/>
                <a:gd name="T68" fmla="*/ 734 w 722"/>
                <a:gd name="T69" fmla="*/ 285 h 938"/>
                <a:gd name="T70" fmla="*/ 704 w 722"/>
                <a:gd name="T71" fmla="*/ 187 h 938"/>
                <a:gd name="T72" fmla="*/ 654 w 722"/>
                <a:gd name="T73" fmla="*/ 98 h 938"/>
                <a:gd name="T74" fmla="*/ 584 w 722"/>
                <a:gd name="T75" fmla="*/ 40 h 938"/>
                <a:gd name="T76" fmla="*/ 487 w 722"/>
                <a:gd name="T77" fmla="*/ 6 h 938"/>
                <a:gd name="T78" fmla="*/ 421 w 722"/>
                <a:gd name="T79" fmla="*/ 0 h 938"/>
                <a:gd name="T80" fmla="*/ 357 w 722"/>
                <a:gd name="T81" fmla="*/ 6 h 938"/>
                <a:gd name="T82" fmla="*/ 307 w 722"/>
                <a:gd name="T83" fmla="*/ 22 h 938"/>
                <a:gd name="T84" fmla="*/ 235 w 722"/>
                <a:gd name="T85" fmla="*/ 70 h 938"/>
                <a:gd name="T86" fmla="*/ 199 w 722"/>
                <a:gd name="T87" fmla="*/ 106 h 938"/>
                <a:gd name="T88" fmla="*/ 168 w 722"/>
                <a:gd name="T89" fmla="*/ 16 h 938"/>
                <a:gd name="T90" fmla="*/ 16 w 722"/>
                <a:gd name="T91" fmla="*/ 110 h 938"/>
                <a:gd name="T92" fmla="*/ 38 w 722"/>
                <a:gd name="T93" fmla="*/ 279 h 938"/>
                <a:gd name="T94" fmla="*/ 40 w 722"/>
                <a:gd name="T95" fmla="*/ 632 h 938"/>
                <a:gd name="T96" fmla="*/ 38 w 722"/>
                <a:gd name="T97" fmla="*/ 712 h 938"/>
                <a:gd name="T98" fmla="*/ 239 w 722"/>
                <a:gd name="T99" fmla="*/ 953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4123" name="Freeform 75"/>
            <p:cNvSpPr>
              <a:spLocks/>
            </p:cNvSpPr>
            <p:nvPr/>
          </p:nvSpPr>
          <p:spPr bwMode="gray">
            <a:xfrm>
              <a:off x="2715" y="2812"/>
              <a:ext cx="476" cy="687"/>
            </a:xfrm>
            <a:custGeom>
              <a:avLst/>
              <a:gdLst>
                <a:gd name="T0" fmla="*/ 369 w 480"/>
                <a:gd name="T1" fmla="*/ 154 h 676"/>
                <a:gd name="T2" fmla="*/ 296 w 480"/>
                <a:gd name="T3" fmla="*/ 142 h 676"/>
                <a:gd name="T4" fmla="*/ 276 w 480"/>
                <a:gd name="T5" fmla="*/ 142 h 676"/>
                <a:gd name="T6" fmla="*/ 230 w 480"/>
                <a:gd name="T7" fmla="*/ 144 h 676"/>
                <a:gd name="T8" fmla="*/ 192 w 480"/>
                <a:gd name="T9" fmla="*/ 154 h 676"/>
                <a:gd name="T10" fmla="*/ 174 w 480"/>
                <a:gd name="T11" fmla="*/ 178 h 676"/>
                <a:gd name="T12" fmla="*/ 169 w 480"/>
                <a:gd name="T13" fmla="*/ 201 h 676"/>
                <a:gd name="T14" fmla="*/ 169 w 480"/>
                <a:gd name="T15" fmla="*/ 207 h 676"/>
                <a:gd name="T16" fmla="*/ 175 w 480"/>
                <a:gd name="T17" fmla="*/ 233 h 676"/>
                <a:gd name="T18" fmla="*/ 202 w 480"/>
                <a:gd name="T19" fmla="*/ 264 h 676"/>
                <a:gd name="T20" fmla="*/ 246 w 480"/>
                <a:gd name="T21" fmla="*/ 293 h 676"/>
                <a:gd name="T22" fmla="*/ 292 w 480"/>
                <a:gd name="T23" fmla="*/ 327 h 676"/>
                <a:gd name="T24" fmla="*/ 343 w 480"/>
                <a:gd name="T25" fmla="*/ 363 h 676"/>
                <a:gd name="T26" fmla="*/ 396 w 480"/>
                <a:gd name="T27" fmla="*/ 409 h 676"/>
                <a:gd name="T28" fmla="*/ 412 w 480"/>
                <a:gd name="T29" fmla="*/ 439 h 676"/>
                <a:gd name="T30" fmla="*/ 428 w 480"/>
                <a:gd name="T31" fmla="*/ 474 h 676"/>
                <a:gd name="T32" fmla="*/ 440 w 480"/>
                <a:gd name="T33" fmla="*/ 513 h 676"/>
                <a:gd name="T34" fmla="*/ 444 w 480"/>
                <a:gd name="T35" fmla="*/ 557 h 676"/>
                <a:gd name="T36" fmla="*/ 444 w 480"/>
                <a:gd name="T37" fmla="*/ 582 h 676"/>
                <a:gd name="T38" fmla="*/ 434 w 480"/>
                <a:gd name="T39" fmla="*/ 631 h 676"/>
                <a:gd name="T40" fmla="*/ 415 w 480"/>
                <a:gd name="T41" fmla="*/ 673 h 676"/>
                <a:gd name="T42" fmla="*/ 394 w 480"/>
                <a:gd name="T43" fmla="*/ 707 h 676"/>
                <a:gd name="T44" fmla="*/ 359 w 480"/>
                <a:gd name="T45" fmla="*/ 736 h 676"/>
                <a:gd name="T46" fmla="*/ 315 w 480"/>
                <a:gd name="T47" fmla="*/ 759 h 676"/>
                <a:gd name="T48" fmla="*/ 274 w 480"/>
                <a:gd name="T49" fmla="*/ 772 h 676"/>
                <a:gd name="T50" fmla="*/ 216 w 480"/>
                <a:gd name="T51" fmla="*/ 779 h 676"/>
                <a:gd name="T52" fmla="*/ 186 w 480"/>
                <a:gd name="T53" fmla="*/ 782 h 676"/>
                <a:gd name="T54" fmla="*/ 141 w 480"/>
                <a:gd name="T55" fmla="*/ 779 h 676"/>
                <a:gd name="T56" fmla="*/ 58 w 480"/>
                <a:gd name="T57" fmla="*/ 761 h 676"/>
                <a:gd name="T58" fmla="*/ 12 w 480"/>
                <a:gd name="T59" fmla="*/ 589 h 676"/>
                <a:gd name="T60" fmla="*/ 54 w 480"/>
                <a:gd name="T61" fmla="*/ 604 h 676"/>
                <a:gd name="T62" fmla="*/ 121 w 480"/>
                <a:gd name="T63" fmla="*/ 627 h 676"/>
                <a:gd name="T64" fmla="*/ 173 w 480"/>
                <a:gd name="T65" fmla="*/ 636 h 676"/>
                <a:gd name="T66" fmla="*/ 192 w 480"/>
                <a:gd name="T67" fmla="*/ 638 h 676"/>
                <a:gd name="T68" fmla="*/ 226 w 480"/>
                <a:gd name="T69" fmla="*/ 634 h 676"/>
                <a:gd name="T70" fmla="*/ 256 w 480"/>
                <a:gd name="T71" fmla="*/ 620 h 676"/>
                <a:gd name="T72" fmla="*/ 278 w 480"/>
                <a:gd name="T73" fmla="*/ 597 h 676"/>
                <a:gd name="T74" fmla="*/ 284 w 480"/>
                <a:gd name="T75" fmla="*/ 564 h 676"/>
                <a:gd name="T76" fmla="*/ 284 w 480"/>
                <a:gd name="T77" fmla="*/ 555 h 676"/>
                <a:gd name="T78" fmla="*/ 276 w 480"/>
                <a:gd name="T79" fmla="*/ 532 h 676"/>
                <a:gd name="T80" fmla="*/ 248 w 480"/>
                <a:gd name="T81" fmla="*/ 504 h 676"/>
                <a:gd name="T82" fmla="*/ 204 w 480"/>
                <a:gd name="T83" fmla="*/ 474 h 676"/>
                <a:gd name="T84" fmla="*/ 157 w 480"/>
                <a:gd name="T85" fmla="*/ 439 h 676"/>
                <a:gd name="T86" fmla="*/ 101 w 480"/>
                <a:gd name="T87" fmla="*/ 400 h 676"/>
                <a:gd name="T88" fmla="*/ 56 w 480"/>
                <a:gd name="T89" fmla="*/ 344 h 676"/>
                <a:gd name="T90" fmla="*/ 34 w 480"/>
                <a:gd name="T91" fmla="*/ 315 h 676"/>
                <a:gd name="T92" fmla="*/ 16 w 480"/>
                <a:gd name="T93" fmla="*/ 276 h 676"/>
                <a:gd name="T94" fmla="*/ 4 w 480"/>
                <a:gd name="T95" fmla="*/ 241 h 676"/>
                <a:gd name="T96" fmla="*/ 0 w 480"/>
                <a:gd name="T97" fmla="*/ 201 h 676"/>
                <a:gd name="T98" fmla="*/ 2 w 480"/>
                <a:gd name="T99" fmla="*/ 181 h 676"/>
                <a:gd name="T100" fmla="*/ 12 w 480"/>
                <a:gd name="T101" fmla="*/ 134 h 676"/>
                <a:gd name="T102" fmla="*/ 32 w 480"/>
                <a:gd name="T103" fmla="*/ 93 h 676"/>
                <a:gd name="T104" fmla="*/ 60 w 480"/>
                <a:gd name="T105" fmla="*/ 65 h 676"/>
                <a:gd name="T106" fmla="*/ 85 w 480"/>
                <a:gd name="T107" fmla="*/ 43 h 676"/>
                <a:gd name="T108" fmla="*/ 127 w 480"/>
                <a:gd name="T109" fmla="*/ 18 h 676"/>
                <a:gd name="T110" fmla="*/ 173 w 480"/>
                <a:gd name="T111" fmla="*/ 6 h 676"/>
                <a:gd name="T112" fmla="*/ 218 w 480"/>
                <a:gd name="T113" fmla="*/ 0 h 676"/>
                <a:gd name="T114" fmla="*/ 246 w 480"/>
                <a:gd name="T115" fmla="*/ 0 h 676"/>
                <a:gd name="T116" fmla="*/ 317 w 480"/>
                <a:gd name="T117" fmla="*/ 4 h 676"/>
                <a:gd name="T118" fmla="*/ 369 w 480"/>
                <a:gd name="T119" fmla="*/ 154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4107" name="Text Box 26"/>
          <p:cNvSpPr txBox="1">
            <a:spLocks noChangeArrowheads="1"/>
          </p:cNvSpPr>
          <p:nvPr/>
        </p:nvSpPr>
        <p:spPr bwMode="auto">
          <a:xfrm>
            <a:off x="939800" y="390525"/>
            <a:ext cx="8204200" cy="523875"/>
          </a:xfrm>
          <a:prstGeom prst="rect">
            <a:avLst/>
          </a:prstGeom>
          <a:noFill/>
          <a:ln w="25400">
            <a:noFill/>
            <a:miter lim="800000"/>
            <a:headEnd/>
            <a:tailEnd/>
          </a:ln>
        </p:spPr>
        <p:txBody>
          <a:bodyPr>
            <a:spAutoFit/>
          </a:bodyPr>
          <a:lstStyle/>
          <a:p>
            <a:pPr>
              <a:spcBef>
                <a:spcPct val="50000"/>
              </a:spcBef>
            </a:pPr>
            <a:r>
              <a:rPr lang="en-US" sz="2800" b="1">
                <a:solidFill>
                  <a:schemeClr val="bg1"/>
                </a:solidFill>
                <a:latin typeface="Arial Black" pitchFamily="34" charset="0"/>
              </a:rPr>
              <a:t>UK degrees, as an example</a:t>
            </a:r>
          </a:p>
        </p:txBody>
      </p:sp>
      <p:sp>
        <p:nvSpPr>
          <p:cNvPr id="33" name="TextBox 32"/>
          <p:cNvSpPr txBox="1"/>
          <p:nvPr/>
        </p:nvSpPr>
        <p:spPr>
          <a:xfrm>
            <a:off x="381000" y="1295400"/>
            <a:ext cx="1498600" cy="738188"/>
          </a:xfrm>
          <a:prstGeom prst="rect">
            <a:avLst/>
          </a:prstGeom>
          <a:noFill/>
        </p:spPr>
        <p:txBody>
          <a:bodyPr>
            <a:spAutoFit/>
          </a:bodyPr>
          <a:lstStyle/>
          <a:p>
            <a:pPr defTabSz="457200" eaLnBrk="0" fontAlgn="auto" hangingPunct="0">
              <a:spcBef>
                <a:spcPts val="0"/>
              </a:spcBef>
              <a:spcAft>
                <a:spcPts val="0"/>
              </a:spcAft>
              <a:defRPr/>
            </a:pPr>
            <a:r>
              <a:rPr lang="en-US" sz="1400" b="1" dirty="0">
                <a:solidFill>
                  <a:srgbClr val="466ABA"/>
                </a:solidFill>
                <a:latin typeface="+mn-lt"/>
                <a:cs typeface="+mn-cs"/>
              </a:rPr>
              <a:t>United States</a:t>
            </a:r>
          </a:p>
          <a:p>
            <a:pPr defTabSz="457200" eaLnBrk="0" fontAlgn="auto" hangingPunct="0">
              <a:spcBef>
                <a:spcPts val="0"/>
              </a:spcBef>
              <a:spcAft>
                <a:spcPts val="0"/>
              </a:spcAft>
              <a:defRPr/>
            </a:pPr>
            <a:r>
              <a:rPr lang="en-US" sz="1400" b="1" dirty="0">
                <a:solidFill>
                  <a:srgbClr val="D0BD30"/>
                </a:solidFill>
                <a:latin typeface="+mn-lt"/>
                <a:cs typeface="+mn-cs"/>
              </a:rPr>
              <a:t>Canada</a:t>
            </a:r>
          </a:p>
          <a:p>
            <a:pPr defTabSz="457200" eaLnBrk="0" fontAlgn="auto" hangingPunct="0">
              <a:spcBef>
                <a:spcPts val="0"/>
              </a:spcBef>
              <a:spcAft>
                <a:spcPts val="0"/>
              </a:spcAft>
              <a:defRPr/>
            </a:pPr>
            <a:endParaRPr lang="en-US" sz="1400" b="1" dirty="0">
              <a:solidFill>
                <a:schemeClr val="accent6"/>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0483"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Institutional reputation as an aside</a:t>
            </a:r>
            <a:endParaRPr lang="en-US" sz="4600" smtClean="0">
              <a:solidFill>
                <a:schemeClr val="bg1"/>
              </a:solidFill>
              <a:latin typeface="Arial Black" pitchFamily="34" charset="0"/>
            </a:endParaRPr>
          </a:p>
        </p:txBody>
      </p:sp>
      <p:grpSp>
        <p:nvGrpSpPr>
          <p:cNvPr id="20484" name="Group 60"/>
          <p:cNvGrpSpPr>
            <a:grpSpLocks/>
          </p:cNvGrpSpPr>
          <p:nvPr/>
        </p:nvGrpSpPr>
        <p:grpSpPr bwMode="auto">
          <a:xfrm>
            <a:off x="228600" y="128588"/>
            <a:ext cx="685800" cy="633412"/>
            <a:chOff x="1020" y="346"/>
            <a:chExt cx="4114" cy="3756"/>
          </a:xfrm>
        </p:grpSpPr>
        <p:sp>
          <p:nvSpPr>
            <p:cNvPr id="20485"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0486"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0487"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0488"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0489"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0490"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0491"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0492"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0493"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0494"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0495"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0496"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0497"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0498"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0499"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r>
              <a:rPr lang="en-US">
                <a:latin typeface="Calibri" pitchFamily="34" charset="0"/>
              </a:rPr>
              <a:t>3</a:t>
            </a:r>
          </a:p>
        </p:txBody>
      </p:sp>
      <p:sp>
        <p:nvSpPr>
          <p:cNvPr id="21507" name="Rectangle 5"/>
          <p:cNvSpPr>
            <a:spLocks noChangeArrowheads="1"/>
          </p:cNvSpPr>
          <p:nvPr/>
        </p:nvSpPr>
        <p:spPr bwMode="gray">
          <a:xfrm>
            <a:off x="1028700" y="762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grpSp>
        <p:nvGrpSpPr>
          <p:cNvPr id="21508" name="Group 60"/>
          <p:cNvGrpSpPr>
            <a:grpSpLocks/>
          </p:cNvGrpSpPr>
          <p:nvPr/>
        </p:nvGrpSpPr>
        <p:grpSpPr bwMode="auto">
          <a:xfrm>
            <a:off x="228600" y="128588"/>
            <a:ext cx="685800" cy="633412"/>
            <a:chOff x="1020" y="346"/>
            <a:chExt cx="4114" cy="3756"/>
          </a:xfrm>
        </p:grpSpPr>
        <p:sp>
          <p:nvSpPr>
            <p:cNvPr id="21516"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1517" name="Freeform 62"/>
            <p:cNvSpPr>
              <a:spLocks/>
            </p:cNvSpPr>
            <p:nvPr/>
          </p:nvSpPr>
          <p:spPr bwMode="gray">
            <a:xfrm>
              <a:off x="2629" y="1720"/>
              <a:ext cx="95" cy="66"/>
            </a:xfrm>
            <a:custGeom>
              <a:avLst/>
              <a:gdLst>
                <a:gd name="T0" fmla="*/ 49 w 88"/>
                <a:gd name="T1" fmla="*/ 99 h 62"/>
                <a:gd name="T2" fmla="*/ 0 w 88"/>
                <a:gd name="T3" fmla="*/ 131 h 62"/>
                <a:gd name="T4" fmla="*/ 0 w 88"/>
                <a:gd name="T5" fmla="*/ 131 h 62"/>
                <a:gd name="T6" fmla="*/ 36 w 88"/>
                <a:gd name="T7" fmla="*/ 135 h 62"/>
                <a:gd name="T8" fmla="*/ 76 w 88"/>
                <a:gd name="T9" fmla="*/ 139 h 62"/>
                <a:gd name="T10" fmla="*/ 114 w 88"/>
                <a:gd name="T11" fmla="*/ 131 h 62"/>
                <a:gd name="T12" fmla="*/ 146 w 88"/>
                <a:gd name="T13" fmla="*/ 120 h 62"/>
                <a:gd name="T14" fmla="*/ 179 w 88"/>
                <a:gd name="T15" fmla="*/ 106 h 62"/>
                <a:gd name="T16" fmla="*/ 206 w 88"/>
                <a:gd name="T17" fmla="*/ 92 h 62"/>
                <a:gd name="T18" fmla="*/ 222 w 88"/>
                <a:gd name="T19" fmla="*/ 71 h 62"/>
                <a:gd name="T20" fmla="*/ 239 w 88"/>
                <a:gd name="T21" fmla="*/ 55 h 62"/>
                <a:gd name="T22" fmla="*/ 239 w 88"/>
                <a:gd name="T23" fmla="*/ 0 h 62"/>
                <a:gd name="T24" fmla="*/ 239 w 88"/>
                <a:gd name="T25" fmla="*/ 0 h 62"/>
                <a:gd name="T26" fmla="*/ 179 w 88"/>
                <a:gd name="T27" fmla="*/ 6 h 62"/>
                <a:gd name="T28" fmla="*/ 125 w 88"/>
                <a:gd name="T29" fmla="*/ 34 h 62"/>
                <a:gd name="T30" fmla="*/ 104 w 88"/>
                <a:gd name="T31" fmla="*/ 49 h 62"/>
                <a:gd name="T32" fmla="*/ 82 w 88"/>
                <a:gd name="T33" fmla="*/ 63 h 62"/>
                <a:gd name="T34" fmla="*/ 65 w 88"/>
                <a:gd name="T35" fmla="*/ 81 h 62"/>
                <a:gd name="T36" fmla="*/ 49 w 88"/>
                <a:gd name="T37" fmla="*/ 99 h 62"/>
                <a:gd name="T38" fmla="*/ 49 w 88"/>
                <a:gd name="T39" fmla="*/ 9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1518"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3 h 68"/>
                <a:gd name="T12" fmla="*/ 12 w 68"/>
                <a:gd name="T13" fmla="*/ 31 h 68"/>
                <a:gd name="T14" fmla="*/ 18 w 68"/>
                <a:gd name="T15" fmla="*/ 37 h 68"/>
                <a:gd name="T16" fmla="*/ 26 w 68"/>
                <a:gd name="T17" fmla="*/ 41 h 68"/>
                <a:gd name="T18" fmla="*/ 34 w 68"/>
                <a:gd name="T19" fmla="*/ 44 h 68"/>
                <a:gd name="T20" fmla="*/ 45 w 68"/>
                <a:gd name="T21" fmla="*/ 46 h 68"/>
                <a:gd name="T22" fmla="*/ 45 w 68"/>
                <a:gd name="T23" fmla="*/ 46 h 68"/>
                <a:gd name="T24" fmla="*/ 53 w 68"/>
                <a:gd name="T25" fmla="*/ 42 h 68"/>
                <a:gd name="T26" fmla="*/ 55 w 68"/>
                <a:gd name="T27" fmla="*/ 39 h 68"/>
                <a:gd name="T28" fmla="*/ 55 w 68"/>
                <a:gd name="T29" fmla="*/ 37 h 68"/>
                <a:gd name="T30" fmla="*/ 53 w 68"/>
                <a:gd name="T31" fmla="*/ 27 h 68"/>
                <a:gd name="T32" fmla="*/ 49 w 68"/>
                <a:gd name="T33" fmla="*/ 19 h 68"/>
                <a:gd name="T34" fmla="*/ 41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1519" name="Freeform 64"/>
            <p:cNvSpPr>
              <a:spLocks/>
            </p:cNvSpPr>
            <p:nvPr/>
          </p:nvSpPr>
          <p:spPr bwMode="gray">
            <a:xfrm>
              <a:off x="2534" y="1221"/>
              <a:ext cx="105" cy="66"/>
            </a:xfrm>
            <a:custGeom>
              <a:avLst/>
              <a:gdLst>
                <a:gd name="T0" fmla="*/ 22 w 106"/>
                <a:gd name="T1" fmla="*/ 9 h 76"/>
                <a:gd name="T2" fmla="*/ 0 w 106"/>
                <a:gd name="T3" fmla="*/ 11 h 76"/>
                <a:gd name="T4" fmla="*/ 0 w 106"/>
                <a:gd name="T5" fmla="*/ 11 h 76"/>
                <a:gd name="T6" fmla="*/ 16 w 106"/>
                <a:gd name="T7" fmla="*/ 12 h 76"/>
                <a:gd name="T8" fmla="*/ 32 w 106"/>
                <a:gd name="T9" fmla="*/ 12 h 76"/>
                <a:gd name="T10" fmla="*/ 46 w 106"/>
                <a:gd name="T11" fmla="*/ 12 h 76"/>
                <a:gd name="T12" fmla="*/ 53 w 106"/>
                <a:gd name="T13" fmla="*/ 11 h 76"/>
                <a:gd name="T14" fmla="*/ 59 w 106"/>
                <a:gd name="T15" fmla="*/ 10 h 76"/>
                <a:gd name="T16" fmla="*/ 69 w 106"/>
                <a:gd name="T17" fmla="*/ 9 h 76"/>
                <a:gd name="T18" fmla="*/ 77 w 106"/>
                <a:gd name="T19" fmla="*/ 7 h 76"/>
                <a:gd name="T20" fmla="*/ 85 w 106"/>
                <a:gd name="T21" fmla="*/ 5 h 76"/>
                <a:gd name="T22" fmla="*/ 93 w 106"/>
                <a:gd name="T23" fmla="*/ 0 h 76"/>
                <a:gd name="T24" fmla="*/ 93 w 106"/>
                <a:gd name="T25" fmla="*/ 0 h 76"/>
                <a:gd name="T26" fmla="*/ 67 w 106"/>
                <a:gd name="T27" fmla="*/ 3 h 76"/>
                <a:gd name="T28" fmla="*/ 55 w 106"/>
                <a:gd name="T29" fmla="*/ 3 h 76"/>
                <a:gd name="T30" fmla="*/ 53 w 106"/>
                <a:gd name="T31" fmla="*/ 3 h 76"/>
                <a:gd name="T32" fmla="*/ 48 w 106"/>
                <a:gd name="T33" fmla="*/ 3 h 76"/>
                <a:gd name="T34" fmla="*/ 38 w 106"/>
                <a:gd name="T35" fmla="*/ 4 h 76"/>
                <a:gd name="T36" fmla="*/ 30 w 106"/>
                <a:gd name="T37" fmla="*/ 7 h 76"/>
                <a:gd name="T38" fmla="*/ 22 w 106"/>
                <a:gd name="T39" fmla="*/ 9 h 76"/>
                <a:gd name="T40" fmla="*/ 22 w 106"/>
                <a:gd name="T41" fmla="*/ 9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1520" name="Freeform 65"/>
            <p:cNvSpPr>
              <a:spLocks/>
            </p:cNvSpPr>
            <p:nvPr/>
          </p:nvSpPr>
          <p:spPr bwMode="gray">
            <a:xfrm>
              <a:off x="2477" y="1391"/>
              <a:ext cx="86" cy="75"/>
            </a:xfrm>
            <a:custGeom>
              <a:avLst/>
              <a:gdLst>
                <a:gd name="T0" fmla="*/ 152 w 82"/>
                <a:gd name="T1" fmla="*/ 38 h 72"/>
                <a:gd name="T2" fmla="*/ 141 w 82"/>
                <a:gd name="T3" fmla="*/ 0 h 72"/>
                <a:gd name="T4" fmla="*/ 141 w 82"/>
                <a:gd name="T5" fmla="*/ 0 h 72"/>
                <a:gd name="T6" fmla="*/ 93 w 82"/>
                <a:gd name="T7" fmla="*/ 8 h 72"/>
                <a:gd name="T8" fmla="*/ 56 w 82"/>
                <a:gd name="T9" fmla="*/ 31 h 72"/>
                <a:gd name="T10" fmla="*/ 35 w 82"/>
                <a:gd name="T11" fmla="*/ 38 h 72"/>
                <a:gd name="T12" fmla="*/ 25 w 82"/>
                <a:gd name="T13" fmla="*/ 50 h 72"/>
                <a:gd name="T14" fmla="*/ 6 w 82"/>
                <a:gd name="T15" fmla="*/ 68 h 72"/>
                <a:gd name="T16" fmla="*/ 0 w 82"/>
                <a:gd name="T17" fmla="*/ 80 h 72"/>
                <a:gd name="T18" fmla="*/ 0 w 82"/>
                <a:gd name="T19" fmla="*/ 115 h 72"/>
                <a:gd name="T20" fmla="*/ 0 w 82"/>
                <a:gd name="T21" fmla="*/ 115 h 72"/>
                <a:gd name="T22" fmla="*/ 29 w 82"/>
                <a:gd name="T23" fmla="*/ 121 h 72"/>
                <a:gd name="T24" fmla="*/ 56 w 82"/>
                <a:gd name="T25" fmla="*/ 119 h 72"/>
                <a:gd name="T26" fmla="*/ 77 w 82"/>
                <a:gd name="T27" fmla="*/ 111 h 72"/>
                <a:gd name="T28" fmla="*/ 98 w 82"/>
                <a:gd name="T29" fmla="*/ 102 h 72"/>
                <a:gd name="T30" fmla="*/ 114 w 82"/>
                <a:gd name="T31" fmla="*/ 86 h 72"/>
                <a:gd name="T32" fmla="*/ 131 w 82"/>
                <a:gd name="T33" fmla="*/ 71 h 72"/>
                <a:gd name="T34" fmla="*/ 152 w 82"/>
                <a:gd name="T35" fmla="*/ 38 h 72"/>
                <a:gd name="T36" fmla="*/ 152 w 82"/>
                <a:gd name="T37" fmla="*/ 38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1521" name="Freeform 66"/>
            <p:cNvSpPr>
              <a:spLocks/>
            </p:cNvSpPr>
            <p:nvPr/>
          </p:nvSpPr>
          <p:spPr bwMode="gray">
            <a:xfrm>
              <a:off x="2448" y="1589"/>
              <a:ext cx="105" cy="66"/>
            </a:xfrm>
            <a:custGeom>
              <a:avLst/>
              <a:gdLst>
                <a:gd name="T0" fmla="*/ 0 w 98"/>
                <a:gd name="T1" fmla="*/ 112 h 62"/>
                <a:gd name="T2" fmla="*/ 33 w 98"/>
                <a:gd name="T3" fmla="*/ 131 h 62"/>
                <a:gd name="T4" fmla="*/ 33 w 98"/>
                <a:gd name="T5" fmla="*/ 131 h 62"/>
                <a:gd name="T6" fmla="*/ 72 w 98"/>
                <a:gd name="T7" fmla="*/ 139 h 62"/>
                <a:gd name="T8" fmla="*/ 107 w 98"/>
                <a:gd name="T9" fmla="*/ 135 h 62"/>
                <a:gd name="T10" fmla="*/ 132 w 98"/>
                <a:gd name="T11" fmla="*/ 127 h 62"/>
                <a:gd name="T12" fmla="*/ 148 w 98"/>
                <a:gd name="T13" fmla="*/ 112 h 62"/>
                <a:gd name="T14" fmla="*/ 162 w 98"/>
                <a:gd name="T15" fmla="*/ 94 h 62"/>
                <a:gd name="T16" fmla="*/ 173 w 98"/>
                <a:gd name="T17" fmla="*/ 76 h 62"/>
                <a:gd name="T18" fmla="*/ 191 w 98"/>
                <a:gd name="T19" fmla="*/ 38 h 62"/>
                <a:gd name="T20" fmla="*/ 240 w 98"/>
                <a:gd name="T21" fmla="*/ 2 h 62"/>
                <a:gd name="T22" fmla="*/ 240 w 98"/>
                <a:gd name="T23" fmla="*/ 2 h 62"/>
                <a:gd name="T24" fmla="*/ 198 w 98"/>
                <a:gd name="T25" fmla="*/ 0 h 62"/>
                <a:gd name="T26" fmla="*/ 159 w 98"/>
                <a:gd name="T27" fmla="*/ 2 h 62"/>
                <a:gd name="T28" fmla="*/ 123 w 98"/>
                <a:gd name="T29" fmla="*/ 6 h 62"/>
                <a:gd name="T30" fmla="*/ 89 w 98"/>
                <a:gd name="T31" fmla="*/ 30 h 62"/>
                <a:gd name="T32" fmla="*/ 59 w 98"/>
                <a:gd name="T33" fmla="*/ 49 h 62"/>
                <a:gd name="T34" fmla="*/ 33 w 98"/>
                <a:gd name="T35" fmla="*/ 67 h 62"/>
                <a:gd name="T36" fmla="*/ 6 w 98"/>
                <a:gd name="T37" fmla="*/ 92 h 62"/>
                <a:gd name="T38" fmla="*/ 0 w 98"/>
                <a:gd name="T39" fmla="*/ 112 h 62"/>
                <a:gd name="T40" fmla="*/ 0 w 98"/>
                <a:gd name="T41" fmla="*/ 11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1522"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19 h 58"/>
                <a:gd name="T12" fmla="*/ 26 w 96"/>
                <a:gd name="T13" fmla="*/ 29 h 58"/>
                <a:gd name="T14" fmla="*/ 42 w 96"/>
                <a:gd name="T15" fmla="*/ 33 h 58"/>
                <a:gd name="T16" fmla="*/ 48 w 96"/>
                <a:gd name="T17" fmla="*/ 36 h 58"/>
                <a:gd name="T18" fmla="*/ 59 w 96"/>
                <a:gd name="T19" fmla="*/ 37 h 58"/>
                <a:gd name="T20" fmla="*/ 65 w 96"/>
                <a:gd name="T21" fmla="*/ 37 h 58"/>
                <a:gd name="T22" fmla="*/ 71 w 96"/>
                <a:gd name="T23" fmla="*/ 36 h 58"/>
                <a:gd name="T24" fmla="*/ 77 w 96"/>
                <a:gd name="T25" fmla="*/ 35 h 58"/>
                <a:gd name="T26" fmla="*/ 81 w 96"/>
                <a:gd name="T27" fmla="*/ 33 h 58"/>
                <a:gd name="T28" fmla="*/ 83 w 96"/>
                <a:gd name="T29" fmla="*/ 14 h 58"/>
                <a:gd name="T30" fmla="*/ 83 w 96"/>
                <a:gd name="T31" fmla="*/ 14 h 58"/>
                <a:gd name="T32" fmla="*/ 65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1523" name="Freeform 68"/>
            <p:cNvSpPr>
              <a:spLocks/>
            </p:cNvSpPr>
            <p:nvPr/>
          </p:nvSpPr>
          <p:spPr bwMode="gray">
            <a:xfrm>
              <a:off x="2944" y="854"/>
              <a:ext cx="67" cy="94"/>
            </a:xfrm>
            <a:custGeom>
              <a:avLst/>
              <a:gdLst>
                <a:gd name="T0" fmla="*/ 75 w 64"/>
                <a:gd name="T1" fmla="*/ 6 h 102"/>
                <a:gd name="T2" fmla="*/ 27 w 64"/>
                <a:gd name="T3" fmla="*/ 0 h 102"/>
                <a:gd name="T4" fmla="*/ 27 w 64"/>
                <a:gd name="T5" fmla="*/ 0 h 102"/>
                <a:gd name="T6" fmla="*/ 6 w 64"/>
                <a:gd name="T7" fmla="*/ 6 h 102"/>
                <a:gd name="T8" fmla="*/ 2 w 64"/>
                <a:gd name="T9" fmla="*/ 7 h 102"/>
                <a:gd name="T10" fmla="*/ 0 w 64"/>
                <a:gd name="T11" fmla="*/ 11 h 102"/>
                <a:gd name="T12" fmla="*/ 0 w 64"/>
                <a:gd name="T13" fmla="*/ 15 h 102"/>
                <a:gd name="T14" fmla="*/ 0 w 64"/>
                <a:gd name="T15" fmla="*/ 17 h 102"/>
                <a:gd name="T16" fmla="*/ 4 w 64"/>
                <a:gd name="T17" fmla="*/ 21 h 102"/>
                <a:gd name="T18" fmla="*/ 8 w 64"/>
                <a:gd name="T19" fmla="*/ 25 h 102"/>
                <a:gd name="T20" fmla="*/ 38 w 64"/>
                <a:gd name="T21" fmla="*/ 35 h 102"/>
                <a:gd name="T22" fmla="*/ 38 w 64"/>
                <a:gd name="T23" fmla="*/ 35 h 102"/>
                <a:gd name="T24" fmla="*/ 79 w 64"/>
                <a:gd name="T25" fmla="*/ 27 h 102"/>
                <a:gd name="T26" fmla="*/ 99 w 64"/>
                <a:gd name="T27" fmla="*/ 23 h 102"/>
                <a:gd name="T28" fmla="*/ 109 w 64"/>
                <a:gd name="T29" fmla="*/ 18 h 102"/>
                <a:gd name="T30" fmla="*/ 115 w 64"/>
                <a:gd name="T31" fmla="*/ 16 h 102"/>
                <a:gd name="T32" fmla="*/ 115 w 64"/>
                <a:gd name="T33" fmla="*/ 14 h 102"/>
                <a:gd name="T34" fmla="*/ 112 w 64"/>
                <a:gd name="T35" fmla="*/ 12 h 102"/>
                <a:gd name="T36" fmla="*/ 109 w 64"/>
                <a:gd name="T37" fmla="*/ 9 h 102"/>
                <a:gd name="T38" fmla="*/ 102 w 64"/>
                <a:gd name="T39" fmla="*/ 6 h 102"/>
                <a:gd name="T40" fmla="*/ 75 w 64"/>
                <a:gd name="T41" fmla="*/ 6 h 102"/>
                <a:gd name="T42" fmla="*/ 75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1524" name="Freeform 69"/>
            <p:cNvSpPr>
              <a:spLocks noEditPoints="1"/>
            </p:cNvSpPr>
            <p:nvPr/>
          </p:nvSpPr>
          <p:spPr bwMode="gray">
            <a:xfrm>
              <a:off x="3171" y="665"/>
              <a:ext cx="767" cy="1977"/>
            </a:xfrm>
            <a:custGeom>
              <a:avLst/>
              <a:gdLst>
                <a:gd name="T0" fmla="*/ 580 w 772"/>
                <a:gd name="T1" fmla="*/ 774 h 1976"/>
                <a:gd name="T2" fmla="*/ 632 w 772"/>
                <a:gd name="T3" fmla="*/ 690 h 1976"/>
                <a:gd name="T4" fmla="*/ 630 w 772"/>
                <a:gd name="T5" fmla="*/ 488 h 1976"/>
                <a:gd name="T6" fmla="*/ 638 w 772"/>
                <a:gd name="T7" fmla="*/ 430 h 1976"/>
                <a:gd name="T8" fmla="*/ 638 w 772"/>
                <a:gd name="T9" fmla="*/ 376 h 1976"/>
                <a:gd name="T10" fmla="*/ 620 w 772"/>
                <a:gd name="T11" fmla="*/ 320 h 1976"/>
                <a:gd name="T12" fmla="*/ 590 w 772"/>
                <a:gd name="T13" fmla="*/ 280 h 1976"/>
                <a:gd name="T14" fmla="*/ 592 w 772"/>
                <a:gd name="T15" fmla="*/ 238 h 1976"/>
                <a:gd name="T16" fmla="*/ 554 w 772"/>
                <a:gd name="T17" fmla="*/ 226 h 1976"/>
                <a:gd name="T18" fmla="*/ 528 w 772"/>
                <a:gd name="T19" fmla="*/ 190 h 1976"/>
                <a:gd name="T20" fmla="*/ 519 w 772"/>
                <a:gd name="T21" fmla="*/ 180 h 1976"/>
                <a:gd name="T22" fmla="*/ 484 w 772"/>
                <a:gd name="T23" fmla="*/ 182 h 1976"/>
                <a:gd name="T24" fmla="*/ 476 w 772"/>
                <a:gd name="T25" fmla="*/ 138 h 1976"/>
                <a:gd name="T26" fmla="*/ 430 w 772"/>
                <a:gd name="T27" fmla="*/ 156 h 1976"/>
                <a:gd name="T28" fmla="*/ 432 w 772"/>
                <a:gd name="T29" fmla="*/ 116 h 1976"/>
                <a:gd name="T30" fmla="*/ 390 w 772"/>
                <a:gd name="T31" fmla="*/ 120 h 1976"/>
                <a:gd name="T32" fmla="*/ 359 w 772"/>
                <a:gd name="T33" fmla="*/ 132 h 1976"/>
                <a:gd name="T34" fmla="*/ 359 w 772"/>
                <a:gd name="T35" fmla="*/ 80 h 1976"/>
                <a:gd name="T36" fmla="*/ 348 w 772"/>
                <a:gd name="T37" fmla="*/ 68 h 1976"/>
                <a:gd name="T38" fmla="*/ 318 w 772"/>
                <a:gd name="T39" fmla="*/ 44 h 1976"/>
                <a:gd name="T40" fmla="*/ 286 w 772"/>
                <a:gd name="T41" fmla="*/ 88 h 1976"/>
                <a:gd name="T42" fmla="*/ 278 w 772"/>
                <a:gd name="T43" fmla="*/ 64 h 1976"/>
                <a:gd name="T44" fmla="*/ 302 w 772"/>
                <a:gd name="T45" fmla="*/ 46 h 1976"/>
                <a:gd name="T46" fmla="*/ 229 w 772"/>
                <a:gd name="T47" fmla="*/ 122 h 1976"/>
                <a:gd name="T48" fmla="*/ 219 w 772"/>
                <a:gd name="T49" fmla="*/ 92 h 1976"/>
                <a:gd name="T50" fmla="*/ 262 w 772"/>
                <a:gd name="T51" fmla="*/ 18 h 1976"/>
                <a:gd name="T52" fmla="*/ 204 w 772"/>
                <a:gd name="T53" fmla="*/ 62 h 1976"/>
                <a:gd name="T54" fmla="*/ 200 w 772"/>
                <a:gd name="T55" fmla="*/ 90 h 1976"/>
                <a:gd name="T56" fmla="*/ 194 w 772"/>
                <a:gd name="T57" fmla="*/ 60 h 1976"/>
                <a:gd name="T58" fmla="*/ 198 w 772"/>
                <a:gd name="T59" fmla="*/ 8 h 1976"/>
                <a:gd name="T60" fmla="*/ 170 w 772"/>
                <a:gd name="T61" fmla="*/ 40 h 1976"/>
                <a:gd name="T62" fmla="*/ 148 w 772"/>
                <a:gd name="T63" fmla="*/ 0 h 1976"/>
                <a:gd name="T64" fmla="*/ 142 w 772"/>
                <a:gd name="T65" fmla="*/ 94 h 1976"/>
                <a:gd name="T66" fmla="*/ 124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4 h 1976"/>
                <a:gd name="T78" fmla="*/ 162 w 772"/>
                <a:gd name="T79" fmla="*/ 1968 h 1976"/>
                <a:gd name="T80" fmla="*/ 525 w 772"/>
                <a:gd name="T81" fmla="*/ 1990 h 1976"/>
                <a:gd name="T82" fmla="*/ 600 w 772"/>
                <a:gd name="T83" fmla="*/ 1952 h 1976"/>
                <a:gd name="T84" fmla="*/ 430 w 772"/>
                <a:gd name="T85" fmla="*/ 1924 h 1976"/>
                <a:gd name="T86" fmla="*/ 340 w 772"/>
                <a:gd name="T87" fmla="*/ 1888 h 1976"/>
                <a:gd name="T88" fmla="*/ 238 w 772"/>
                <a:gd name="T89" fmla="*/ 1736 h 1976"/>
                <a:gd name="T90" fmla="*/ 232 w 772"/>
                <a:gd name="T91" fmla="*/ 1582 h 1976"/>
                <a:gd name="T92" fmla="*/ 276 w 772"/>
                <a:gd name="T93" fmla="*/ 1510 h 1976"/>
                <a:gd name="T94" fmla="*/ 507 w 772"/>
                <a:gd name="T95" fmla="*/ 1508 h 1976"/>
                <a:gd name="T96" fmla="*/ 626 w 772"/>
                <a:gd name="T97" fmla="*/ 1466 h 1976"/>
                <a:gd name="T98" fmla="*/ 598 w 772"/>
                <a:gd name="T99" fmla="*/ 1366 h 1976"/>
                <a:gd name="T100" fmla="*/ 636 w 772"/>
                <a:gd name="T101" fmla="*/ 1278 h 1976"/>
                <a:gd name="T102" fmla="*/ 554 w 772"/>
                <a:gd name="T103" fmla="*/ 1234 h 1976"/>
                <a:gd name="T104" fmla="*/ 638 w 772"/>
                <a:gd name="T105" fmla="*/ 1202 h 1976"/>
                <a:gd name="T106" fmla="*/ 641 w 772"/>
                <a:gd name="T107" fmla="*/ 1138 h 1976"/>
                <a:gd name="T108" fmla="*/ 654 w 772"/>
                <a:gd name="T109" fmla="*/ 1066 h 1976"/>
                <a:gd name="T110" fmla="*/ 702 w 772"/>
                <a:gd name="T111" fmla="*/ 1016 h 1976"/>
                <a:gd name="T112" fmla="*/ 450 w 772"/>
                <a:gd name="T113" fmla="*/ 850 h 1976"/>
                <a:gd name="T114" fmla="*/ 334 w 772"/>
                <a:gd name="T115" fmla="*/ 826 h 1976"/>
                <a:gd name="T116" fmla="*/ 383 w 772"/>
                <a:gd name="T117" fmla="*/ 782 h 1976"/>
                <a:gd name="T118" fmla="*/ 490 w 772"/>
                <a:gd name="T119" fmla="*/ 794 h 1976"/>
                <a:gd name="T120" fmla="*/ 474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1525" name="Freeform 70"/>
            <p:cNvSpPr>
              <a:spLocks/>
            </p:cNvSpPr>
            <p:nvPr/>
          </p:nvSpPr>
          <p:spPr bwMode="gray">
            <a:xfrm>
              <a:off x="1020" y="346"/>
              <a:ext cx="2187" cy="3756"/>
            </a:xfrm>
            <a:custGeom>
              <a:avLst/>
              <a:gdLst>
                <a:gd name="T0" fmla="*/ 1894 w 2188"/>
                <a:gd name="T1" fmla="*/ 3290 h 3756"/>
                <a:gd name="T2" fmla="*/ 2174 w 2188"/>
                <a:gd name="T3" fmla="*/ 336 h 3756"/>
                <a:gd name="T4" fmla="*/ 2144 w 2188"/>
                <a:gd name="T5" fmla="*/ 426 h 3756"/>
                <a:gd name="T6" fmla="*/ 2074 w 2188"/>
                <a:gd name="T7" fmla="*/ 368 h 3756"/>
                <a:gd name="T8" fmla="*/ 2066 w 2188"/>
                <a:gd name="T9" fmla="*/ 432 h 3756"/>
                <a:gd name="T10" fmla="*/ 2018 w 2188"/>
                <a:gd name="T11" fmla="*/ 374 h 3756"/>
                <a:gd name="T12" fmla="*/ 1978 w 2188"/>
                <a:gd name="T13" fmla="*/ 446 h 3756"/>
                <a:gd name="T14" fmla="*/ 1948 w 2188"/>
                <a:gd name="T15" fmla="*/ 396 h 3756"/>
                <a:gd name="T16" fmla="*/ 1902 w 2188"/>
                <a:gd name="T17" fmla="*/ 472 h 3756"/>
                <a:gd name="T18" fmla="*/ 1868 w 2188"/>
                <a:gd name="T19" fmla="*/ 416 h 3756"/>
                <a:gd name="T20" fmla="*/ 1838 w 2188"/>
                <a:gd name="T21" fmla="*/ 538 h 3756"/>
                <a:gd name="T22" fmla="*/ 1814 w 2188"/>
                <a:gd name="T23" fmla="*/ 458 h 3756"/>
                <a:gd name="T24" fmla="*/ 1758 w 2188"/>
                <a:gd name="T25" fmla="*/ 502 h 3756"/>
                <a:gd name="T26" fmla="*/ 1736 w 2188"/>
                <a:gd name="T27" fmla="*/ 544 h 3756"/>
                <a:gd name="T28" fmla="*/ 1650 w 2188"/>
                <a:gd name="T29" fmla="*/ 534 h 3756"/>
                <a:gd name="T30" fmla="*/ 1656 w 2188"/>
                <a:gd name="T31" fmla="*/ 594 h 3756"/>
                <a:gd name="T32" fmla="*/ 1544 w 2188"/>
                <a:gd name="T33" fmla="*/ 570 h 3756"/>
                <a:gd name="T34" fmla="*/ 1606 w 2188"/>
                <a:gd name="T35" fmla="*/ 638 h 3756"/>
                <a:gd name="T36" fmla="*/ 1618 w 2188"/>
                <a:gd name="T37" fmla="*/ 668 h 3756"/>
                <a:gd name="T38" fmla="*/ 1526 w 2188"/>
                <a:gd name="T39" fmla="*/ 638 h 3756"/>
                <a:gd name="T40" fmla="*/ 1532 w 2188"/>
                <a:gd name="T41" fmla="*/ 702 h 3756"/>
                <a:gd name="T42" fmla="*/ 1580 w 2188"/>
                <a:gd name="T43" fmla="*/ 762 h 3756"/>
                <a:gd name="T44" fmla="*/ 1408 w 2188"/>
                <a:gd name="T45" fmla="*/ 704 h 3756"/>
                <a:gd name="T46" fmla="*/ 1500 w 2188"/>
                <a:gd name="T47" fmla="*/ 784 h 3756"/>
                <a:gd name="T48" fmla="*/ 1520 w 2188"/>
                <a:gd name="T49" fmla="*/ 848 h 3756"/>
                <a:gd name="T50" fmla="*/ 1490 w 2188"/>
                <a:gd name="T51" fmla="*/ 890 h 3756"/>
                <a:gd name="T52" fmla="*/ 1412 w 2188"/>
                <a:gd name="T53" fmla="*/ 844 h 3756"/>
                <a:gd name="T54" fmla="*/ 1348 w 2188"/>
                <a:gd name="T55" fmla="*/ 830 h 3756"/>
                <a:gd name="T56" fmla="*/ 1296 w 2188"/>
                <a:gd name="T57" fmla="*/ 904 h 3756"/>
                <a:gd name="T58" fmla="*/ 1458 w 2188"/>
                <a:gd name="T59" fmla="*/ 920 h 3756"/>
                <a:gd name="T60" fmla="*/ 1372 w 2188"/>
                <a:gd name="T61" fmla="*/ 982 h 3756"/>
                <a:gd name="T62" fmla="*/ 1408 w 2188"/>
                <a:gd name="T63" fmla="*/ 1038 h 3756"/>
                <a:gd name="T64" fmla="*/ 1440 w 2188"/>
                <a:gd name="T65" fmla="*/ 1058 h 3756"/>
                <a:gd name="T66" fmla="*/ 1422 w 2188"/>
                <a:gd name="T67" fmla="*/ 1156 h 3756"/>
                <a:gd name="T68" fmla="*/ 1354 w 2188"/>
                <a:gd name="T69" fmla="*/ 1182 h 3756"/>
                <a:gd name="T70" fmla="*/ 1360 w 2188"/>
                <a:gd name="T71" fmla="*/ 1242 h 3756"/>
                <a:gd name="T72" fmla="*/ 1382 w 2188"/>
                <a:gd name="T73" fmla="*/ 1290 h 3756"/>
                <a:gd name="T74" fmla="*/ 1378 w 2188"/>
                <a:gd name="T75" fmla="*/ 1342 h 3756"/>
                <a:gd name="T76" fmla="*/ 1396 w 2188"/>
                <a:gd name="T77" fmla="*/ 1384 h 3756"/>
                <a:gd name="T78" fmla="*/ 1424 w 2188"/>
                <a:gd name="T79" fmla="*/ 1404 h 3756"/>
                <a:gd name="T80" fmla="*/ 1470 w 2188"/>
                <a:gd name="T81" fmla="*/ 1472 h 3756"/>
                <a:gd name="T82" fmla="*/ 1526 w 2188"/>
                <a:gd name="T83" fmla="*/ 1486 h 3756"/>
                <a:gd name="T84" fmla="*/ 1562 w 2188"/>
                <a:gd name="T85" fmla="*/ 1588 h 3756"/>
                <a:gd name="T86" fmla="*/ 1618 w 2188"/>
                <a:gd name="T87" fmla="*/ 1496 h 3756"/>
                <a:gd name="T88" fmla="*/ 1630 w 2188"/>
                <a:gd name="T89" fmla="*/ 1570 h 3756"/>
                <a:gd name="T90" fmla="*/ 1718 w 2188"/>
                <a:gd name="T91" fmla="*/ 1560 h 3756"/>
                <a:gd name="T92" fmla="*/ 1706 w 2188"/>
                <a:gd name="T93" fmla="*/ 1614 h 3756"/>
                <a:gd name="T94" fmla="*/ 1710 w 2188"/>
                <a:gd name="T95" fmla="*/ 1660 h 3756"/>
                <a:gd name="T96" fmla="*/ 1746 w 2188"/>
                <a:gd name="T97" fmla="*/ 1698 h 3756"/>
                <a:gd name="T98" fmla="*/ 1782 w 2188"/>
                <a:gd name="T99" fmla="*/ 1742 h 3756"/>
                <a:gd name="T100" fmla="*/ 1838 w 2188"/>
                <a:gd name="T101" fmla="*/ 1692 h 3756"/>
                <a:gd name="T102" fmla="*/ 1872 w 2188"/>
                <a:gd name="T103" fmla="*/ 1682 h 3756"/>
                <a:gd name="T104" fmla="*/ 1902 w 2188"/>
                <a:gd name="T105" fmla="*/ 1748 h 3756"/>
                <a:gd name="T106" fmla="*/ 1922 w 2188"/>
                <a:gd name="T107" fmla="*/ 1794 h 3756"/>
                <a:gd name="T108" fmla="*/ 1952 w 2188"/>
                <a:gd name="T109" fmla="*/ 1864 h 3756"/>
                <a:gd name="T110" fmla="*/ 2018 w 2188"/>
                <a:gd name="T111" fmla="*/ 1936 h 3756"/>
                <a:gd name="T112" fmla="*/ 1946 w 2188"/>
                <a:gd name="T113" fmla="*/ 2136 h 3756"/>
                <a:gd name="T114" fmla="*/ 1738 w 2188"/>
                <a:gd name="T115" fmla="*/ 2224 h 3756"/>
                <a:gd name="T116" fmla="*/ 1610 w 2188"/>
                <a:gd name="T117" fmla="*/ 2286 h 3756"/>
                <a:gd name="T118" fmla="*/ 1806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1526" name="Freeform 71"/>
            <p:cNvSpPr>
              <a:spLocks noEditPoints="1"/>
            </p:cNvSpPr>
            <p:nvPr/>
          </p:nvSpPr>
          <p:spPr bwMode="gray">
            <a:xfrm>
              <a:off x="3267" y="2812"/>
              <a:ext cx="695" cy="687"/>
            </a:xfrm>
            <a:custGeom>
              <a:avLst/>
              <a:gdLst>
                <a:gd name="T0" fmla="*/ 176 w 696"/>
                <a:gd name="T1" fmla="*/ 384 h 676"/>
                <a:gd name="T2" fmla="*/ 186 w 696"/>
                <a:gd name="T3" fmla="*/ 310 h 676"/>
                <a:gd name="T4" fmla="*/ 208 w 696"/>
                <a:gd name="T5" fmla="*/ 252 h 676"/>
                <a:gd name="T6" fmla="*/ 242 w 696"/>
                <a:gd name="T7" fmla="*/ 207 h 676"/>
                <a:gd name="T8" fmla="*/ 290 w 696"/>
                <a:gd name="T9" fmla="*/ 178 h 676"/>
                <a:gd name="T10" fmla="*/ 348 w 696"/>
                <a:gd name="T11" fmla="*/ 166 h 676"/>
                <a:gd name="T12" fmla="*/ 375 w 696"/>
                <a:gd name="T13" fmla="*/ 172 h 676"/>
                <a:gd name="T14" fmla="*/ 425 w 696"/>
                <a:gd name="T15" fmla="*/ 197 h 676"/>
                <a:gd name="T16" fmla="*/ 463 w 696"/>
                <a:gd name="T17" fmla="*/ 230 h 676"/>
                <a:gd name="T18" fmla="*/ 489 w 696"/>
                <a:gd name="T19" fmla="*/ 285 h 676"/>
                <a:gd name="T20" fmla="*/ 503 w 696"/>
                <a:gd name="T21" fmla="*/ 358 h 676"/>
                <a:gd name="T22" fmla="*/ 505 w 696"/>
                <a:gd name="T23" fmla="*/ 412 h 676"/>
                <a:gd name="T24" fmla="*/ 499 w 696"/>
                <a:gd name="T25" fmla="*/ 489 h 676"/>
                <a:gd name="T26" fmla="*/ 481 w 696"/>
                <a:gd name="T27" fmla="*/ 555 h 676"/>
                <a:gd name="T28" fmla="*/ 453 w 696"/>
                <a:gd name="T29" fmla="*/ 607 h 676"/>
                <a:gd name="T30" fmla="*/ 411 w 696"/>
                <a:gd name="T31" fmla="*/ 644 h 676"/>
                <a:gd name="T32" fmla="*/ 357 w 696"/>
                <a:gd name="T33" fmla="*/ 663 h 676"/>
                <a:gd name="T34" fmla="*/ 328 w 696"/>
                <a:gd name="T35" fmla="*/ 663 h 676"/>
                <a:gd name="T36" fmla="*/ 276 w 696"/>
                <a:gd name="T37" fmla="*/ 647 h 676"/>
                <a:gd name="T38" fmla="*/ 232 w 696"/>
                <a:gd name="T39" fmla="*/ 609 h 676"/>
                <a:gd name="T40" fmla="*/ 202 w 696"/>
                <a:gd name="T41" fmla="*/ 555 h 676"/>
                <a:gd name="T42" fmla="*/ 182 w 696"/>
                <a:gd name="T43" fmla="*/ 489 h 676"/>
                <a:gd name="T44" fmla="*/ 176 w 696"/>
                <a:gd name="T45" fmla="*/ 412 h 676"/>
                <a:gd name="T46" fmla="*/ 348 w 696"/>
                <a:gd name="T47" fmla="*/ 834 h 676"/>
                <a:gd name="T48" fmla="*/ 445 w 696"/>
                <a:gd name="T49" fmla="*/ 814 h 676"/>
                <a:gd name="T50" fmla="*/ 537 w 696"/>
                <a:gd name="T51" fmla="*/ 762 h 676"/>
                <a:gd name="T52" fmla="*/ 609 w 696"/>
                <a:gd name="T53" fmla="*/ 681 h 676"/>
                <a:gd name="T54" fmla="*/ 657 w 696"/>
                <a:gd name="T55" fmla="*/ 575 h 676"/>
                <a:gd name="T56" fmla="*/ 681 w 696"/>
                <a:gd name="T57" fmla="*/ 453 h 676"/>
                <a:gd name="T58" fmla="*/ 681 w 696"/>
                <a:gd name="T59" fmla="*/ 368 h 676"/>
                <a:gd name="T60" fmla="*/ 657 w 696"/>
                <a:gd name="T61" fmla="*/ 244 h 676"/>
                <a:gd name="T62" fmla="*/ 607 w 696"/>
                <a:gd name="T63" fmla="*/ 142 h 676"/>
                <a:gd name="T64" fmla="*/ 535 w 696"/>
                <a:gd name="T65" fmla="*/ 65 h 676"/>
                <a:gd name="T66" fmla="*/ 445 w 696"/>
                <a:gd name="T67" fmla="*/ 14 h 676"/>
                <a:gd name="T68" fmla="*/ 348 w 696"/>
                <a:gd name="T69" fmla="*/ 0 h 676"/>
                <a:gd name="T70" fmla="*/ 274 w 696"/>
                <a:gd name="T71" fmla="*/ 6 h 676"/>
                <a:gd name="T72" fmla="*/ 176 w 696"/>
                <a:gd name="T73" fmla="*/ 49 h 676"/>
                <a:gd name="T74" fmla="*/ 96 w 696"/>
                <a:gd name="T75" fmla="*/ 113 h 676"/>
                <a:gd name="T76" fmla="*/ 38 w 696"/>
                <a:gd name="T77" fmla="*/ 205 h 676"/>
                <a:gd name="T78" fmla="*/ 6 w 696"/>
                <a:gd name="T79" fmla="*/ 323 h 676"/>
                <a:gd name="T80" fmla="*/ 0 w 696"/>
                <a:gd name="T81" fmla="*/ 412 h 676"/>
                <a:gd name="T82" fmla="*/ 14 w 696"/>
                <a:gd name="T83" fmla="*/ 539 h 676"/>
                <a:gd name="T84" fmla="*/ 56 w 696"/>
                <a:gd name="T85" fmla="*/ 654 h 676"/>
                <a:gd name="T86" fmla="*/ 122 w 696"/>
                <a:gd name="T87" fmla="*/ 740 h 676"/>
                <a:gd name="T88" fmla="*/ 208 w 696"/>
                <a:gd name="T89" fmla="*/ 802 h 676"/>
                <a:gd name="T90" fmla="*/ 310 w 696"/>
                <a:gd name="T91" fmla="*/ 831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1527" name="Freeform 72"/>
            <p:cNvSpPr>
              <a:spLocks/>
            </p:cNvSpPr>
            <p:nvPr/>
          </p:nvSpPr>
          <p:spPr bwMode="gray">
            <a:xfrm>
              <a:off x="4048" y="2812"/>
              <a:ext cx="486" cy="687"/>
            </a:xfrm>
            <a:custGeom>
              <a:avLst/>
              <a:gdLst>
                <a:gd name="T0" fmla="*/ 484 w 480"/>
                <a:gd name="T1" fmla="*/ 169 h 676"/>
                <a:gd name="T2" fmla="*/ 380 w 480"/>
                <a:gd name="T3" fmla="*/ 152 h 676"/>
                <a:gd name="T4" fmla="*/ 346 w 480"/>
                <a:gd name="T5" fmla="*/ 150 h 676"/>
                <a:gd name="T6" fmla="*/ 289 w 480"/>
                <a:gd name="T7" fmla="*/ 152 h 676"/>
                <a:gd name="T8" fmla="*/ 249 w 480"/>
                <a:gd name="T9" fmla="*/ 166 h 676"/>
                <a:gd name="T10" fmla="*/ 218 w 480"/>
                <a:gd name="T11" fmla="*/ 190 h 676"/>
                <a:gd name="T12" fmla="*/ 206 w 480"/>
                <a:gd name="T13" fmla="*/ 213 h 676"/>
                <a:gd name="T14" fmla="*/ 206 w 480"/>
                <a:gd name="T15" fmla="*/ 220 h 676"/>
                <a:gd name="T16" fmla="*/ 221 w 480"/>
                <a:gd name="T17" fmla="*/ 249 h 676"/>
                <a:gd name="T18" fmla="*/ 259 w 480"/>
                <a:gd name="T19" fmla="*/ 280 h 676"/>
                <a:gd name="T20" fmla="*/ 310 w 480"/>
                <a:gd name="T21" fmla="*/ 313 h 676"/>
                <a:gd name="T22" fmla="*/ 370 w 480"/>
                <a:gd name="T23" fmla="*/ 348 h 676"/>
                <a:gd name="T24" fmla="*/ 435 w 480"/>
                <a:gd name="T25" fmla="*/ 387 h 676"/>
                <a:gd name="T26" fmla="*/ 498 w 480"/>
                <a:gd name="T27" fmla="*/ 437 h 676"/>
                <a:gd name="T28" fmla="*/ 524 w 480"/>
                <a:gd name="T29" fmla="*/ 467 h 676"/>
                <a:gd name="T30" fmla="*/ 545 w 480"/>
                <a:gd name="T31" fmla="*/ 506 h 676"/>
                <a:gd name="T32" fmla="*/ 559 w 480"/>
                <a:gd name="T33" fmla="*/ 547 h 676"/>
                <a:gd name="T34" fmla="*/ 564 w 480"/>
                <a:gd name="T35" fmla="*/ 594 h 676"/>
                <a:gd name="T36" fmla="*/ 564 w 480"/>
                <a:gd name="T37" fmla="*/ 621 h 676"/>
                <a:gd name="T38" fmla="*/ 552 w 480"/>
                <a:gd name="T39" fmla="*/ 673 h 676"/>
                <a:gd name="T40" fmla="*/ 529 w 480"/>
                <a:gd name="T41" fmla="*/ 717 h 676"/>
                <a:gd name="T42" fmla="*/ 496 w 480"/>
                <a:gd name="T43" fmla="*/ 755 h 676"/>
                <a:gd name="T44" fmla="*/ 453 w 480"/>
                <a:gd name="T45" fmla="*/ 785 h 676"/>
                <a:gd name="T46" fmla="*/ 402 w 480"/>
                <a:gd name="T47" fmla="*/ 810 h 676"/>
                <a:gd name="T48" fmla="*/ 344 w 480"/>
                <a:gd name="T49" fmla="*/ 824 h 676"/>
                <a:gd name="T50" fmla="*/ 273 w 480"/>
                <a:gd name="T51" fmla="*/ 831 h 676"/>
                <a:gd name="T52" fmla="*/ 243 w 480"/>
                <a:gd name="T53" fmla="*/ 834 h 676"/>
                <a:gd name="T54" fmla="*/ 176 w 480"/>
                <a:gd name="T55" fmla="*/ 831 h 676"/>
                <a:gd name="T56" fmla="*/ 71 w 480"/>
                <a:gd name="T57" fmla="*/ 812 h 676"/>
                <a:gd name="T58" fmla="*/ 12 w 480"/>
                <a:gd name="T59" fmla="*/ 629 h 676"/>
                <a:gd name="T60" fmla="*/ 67 w 480"/>
                <a:gd name="T61" fmla="*/ 644 h 676"/>
                <a:gd name="T62" fmla="*/ 156 w 480"/>
                <a:gd name="T63" fmla="*/ 669 h 676"/>
                <a:gd name="T64" fmla="*/ 215 w 480"/>
                <a:gd name="T65" fmla="*/ 679 h 676"/>
                <a:gd name="T66" fmla="*/ 249 w 480"/>
                <a:gd name="T67" fmla="*/ 681 h 676"/>
                <a:gd name="T68" fmla="*/ 284 w 480"/>
                <a:gd name="T69" fmla="*/ 676 h 676"/>
                <a:gd name="T70" fmla="*/ 324 w 480"/>
                <a:gd name="T71" fmla="*/ 661 h 676"/>
                <a:gd name="T72" fmla="*/ 348 w 480"/>
                <a:gd name="T73" fmla="*/ 637 h 676"/>
                <a:gd name="T74" fmla="*/ 356 w 480"/>
                <a:gd name="T75" fmla="*/ 601 h 676"/>
                <a:gd name="T76" fmla="*/ 356 w 480"/>
                <a:gd name="T77" fmla="*/ 591 h 676"/>
                <a:gd name="T78" fmla="*/ 346 w 480"/>
                <a:gd name="T79" fmla="*/ 568 h 676"/>
                <a:gd name="T80" fmla="*/ 313 w 480"/>
                <a:gd name="T81" fmla="*/ 537 h 676"/>
                <a:gd name="T82" fmla="*/ 261 w 480"/>
                <a:gd name="T83" fmla="*/ 506 h 676"/>
                <a:gd name="T84" fmla="*/ 194 w 480"/>
                <a:gd name="T85" fmla="*/ 467 h 676"/>
                <a:gd name="T86" fmla="*/ 126 w 480"/>
                <a:gd name="T87" fmla="*/ 428 h 676"/>
                <a:gd name="T88" fmla="*/ 69 w 480"/>
                <a:gd name="T89" fmla="*/ 368 h 676"/>
                <a:gd name="T90" fmla="*/ 34 w 480"/>
                <a:gd name="T91" fmla="*/ 335 h 676"/>
                <a:gd name="T92" fmla="*/ 16 w 480"/>
                <a:gd name="T93" fmla="*/ 295 h 676"/>
                <a:gd name="T94" fmla="*/ 4 w 480"/>
                <a:gd name="T95" fmla="*/ 257 h 676"/>
                <a:gd name="T96" fmla="*/ 0 w 480"/>
                <a:gd name="T97" fmla="*/ 213 h 676"/>
                <a:gd name="T98" fmla="*/ 2 w 480"/>
                <a:gd name="T99" fmla="*/ 193 h 676"/>
                <a:gd name="T100" fmla="*/ 12 w 480"/>
                <a:gd name="T101" fmla="*/ 142 h 676"/>
                <a:gd name="T102" fmla="*/ 32 w 480"/>
                <a:gd name="T103" fmla="*/ 101 h 676"/>
                <a:gd name="T104" fmla="*/ 73 w 480"/>
                <a:gd name="T105" fmla="*/ 69 h 676"/>
                <a:gd name="T106" fmla="*/ 107 w 480"/>
                <a:gd name="T107" fmla="*/ 47 h 676"/>
                <a:gd name="T108" fmla="*/ 162 w 480"/>
                <a:gd name="T109" fmla="*/ 18 h 676"/>
                <a:gd name="T110" fmla="*/ 215 w 480"/>
                <a:gd name="T111" fmla="*/ 6 h 676"/>
                <a:gd name="T112" fmla="*/ 275 w 480"/>
                <a:gd name="T113" fmla="*/ 0 h 676"/>
                <a:gd name="T114" fmla="*/ 310 w 480"/>
                <a:gd name="T115" fmla="*/ 0 h 676"/>
                <a:gd name="T116" fmla="*/ 397 w 480"/>
                <a:gd name="T117" fmla="*/ 2 h 676"/>
                <a:gd name="T118" fmla="*/ 484 w 480"/>
                <a:gd name="T119" fmla="*/ 169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1528" name="Freeform 73"/>
            <p:cNvSpPr>
              <a:spLocks/>
            </p:cNvSpPr>
            <p:nvPr/>
          </p:nvSpPr>
          <p:spPr bwMode="gray">
            <a:xfrm>
              <a:off x="1525" y="2586"/>
              <a:ext cx="248" cy="885"/>
            </a:xfrm>
            <a:custGeom>
              <a:avLst/>
              <a:gdLst>
                <a:gd name="T0" fmla="*/ 20 w 250"/>
                <a:gd name="T1" fmla="*/ 825 h 890"/>
                <a:gd name="T2" fmla="*/ 20 w 250"/>
                <a:gd name="T3" fmla="*/ 825 h 890"/>
                <a:gd name="T4" fmla="*/ 26 w 250"/>
                <a:gd name="T5" fmla="*/ 734 h 890"/>
                <a:gd name="T6" fmla="*/ 28 w 250"/>
                <a:gd name="T7" fmla="*/ 611 h 890"/>
                <a:gd name="T8" fmla="*/ 28 w 250"/>
                <a:gd name="T9" fmla="*/ 288 h 890"/>
                <a:gd name="T10" fmla="*/ 28 w 250"/>
                <a:gd name="T11" fmla="*/ 288 h 890"/>
                <a:gd name="T12" fmla="*/ 26 w 250"/>
                <a:gd name="T13" fmla="*/ 211 h 890"/>
                <a:gd name="T14" fmla="*/ 20 w 250"/>
                <a:gd name="T15" fmla="*/ 131 h 890"/>
                <a:gd name="T16" fmla="*/ 12 w 250"/>
                <a:gd name="T17" fmla="*/ 72 h 890"/>
                <a:gd name="T18" fmla="*/ 0 w 250"/>
                <a:gd name="T19" fmla="*/ 0 h 890"/>
                <a:gd name="T20" fmla="*/ 204 w 250"/>
                <a:gd name="T21" fmla="*/ 0 h 890"/>
                <a:gd name="T22" fmla="*/ 204 w 250"/>
                <a:gd name="T23" fmla="*/ 0 h 890"/>
                <a:gd name="T24" fmla="*/ 204 w 250"/>
                <a:gd name="T25" fmla="*/ 54 h 890"/>
                <a:gd name="T26" fmla="*/ 200 w 250"/>
                <a:gd name="T27" fmla="*/ 101 h 890"/>
                <a:gd name="T28" fmla="*/ 198 w 250"/>
                <a:gd name="T29" fmla="*/ 167 h 890"/>
                <a:gd name="T30" fmla="*/ 198 w 250"/>
                <a:gd name="T31" fmla="*/ 241 h 890"/>
                <a:gd name="T32" fmla="*/ 198 w 250"/>
                <a:gd name="T33" fmla="*/ 539 h 890"/>
                <a:gd name="T34" fmla="*/ 198 w 250"/>
                <a:gd name="T35" fmla="*/ 539 h 890"/>
                <a:gd name="T36" fmla="*/ 200 w 250"/>
                <a:gd name="T37" fmla="*/ 607 h 890"/>
                <a:gd name="T38" fmla="*/ 206 w 250"/>
                <a:gd name="T39" fmla="*/ 684 h 890"/>
                <a:gd name="T40" fmla="*/ 214 w 250"/>
                <a:gd name="T41" fmla="*/ 762 h 890"/>
                <a:gd name="T42" fmla="*/ 224 w 250"/>
                <a:gd name="T43" fmla="*/ 825 h 890"/>
                <a:gd name="T44" fmla="*/ 20 w 250"/>
                <a:gd name="T45" fmla="*/ 82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1529" name="Freeform 74"/>
            <p:cNvSpPr>
              <a:spLocks noEditPoints="1"/>
            </p:cNvSpPr>
            <p:nvPr/>
          </p:nvSpPr>
          <p:spPr bwMode="gray">
            <a:xfrm>
              <a:off x="1906" y="2812"/>
              <a:ext cx="724" cy="941"/>
            </a:xfrm>
            <a:custGeom>
              <a:avLst/>
              <a:gdLst>
                <a:gd name="T0" fmla="*/ 217 w 722"/>
                <a:gd name="T1" fmla="*/ 341 h 938"/>
                <a:gd name="T2" fmla="*/ 227 w 722"/>
                <a:gd name="T3" fmla="*/ 277 h 938"/>
                <a:gd name="T4" fmla="*/ 249 w 722"/>
                <a:gd name="T5" fmla="*/ 225 h 938"/>
                <a:gd name="T6" fmla="*/ 281 w 722"/>
                <a:gd name="T7" fmla="*/ 183 h 938"/>
                <a:gd name="T8" fmla="*/ 325 w 722"/>
                <a:gd name="T9" fmla="*/ 146 h 938"/>
                <a:gd name="T10" fmla="*/ 383 w 722"/>
                <a:gd name="T11" fmla="*/ 136 h 938"/>
                <a:gd name="T12" fmla="*/ 419 w 722"/>
                <a:gd name="T13" fmla="*/ 140 h 938"/>
                <a:gd name="T14" fmla="*/ 469 w 722"/>
                <a:gd name="T15" fmla="*/ 173 h 938"/>
                <a:gd name="T16" fmla="*/ 509 w 722"/>
                <a:gd name="T17" fmla="*/ 209 h 938"/>
                <a:gd name="T18" fmla="*/ 539 w 722"/>
                <a:gd name="T19" fmla="*/ 259 h 938"/>
                <a:gd name="T20" fmla="*/ 568 w 722"/>
                <a:gd name="T21" fmla="*/ 319 h 938"/>
                <a:gd name="T22" fmla="*/ 572 w 722"/>
                <a:gd name="T23" fmla="*/ 365 h 938"/>
                <a:gd name="T24" fmla="*/ 564 w 722"/>
                <a:gd name="T25" fmla="*/ 423 h 938"/>
                <a:gd name="T26" fmla="*/ 535 w 722"/>
                <a:gd name="T27" fmla="*/ 476 h 938"/>
                <a:gd name="T28" fmla="*/ 505 w 722"/>
                <a:gd name="T29" fmla="*/ 524 h 938"/>
                <a:gd name="T30" fmla="*/ 463 w 722"/>
                <a:gd name="T31" fmla="*/ 552 h 938"/>
                <a:gd name="T32" fmla="*/ 411 w 722"/>
                <a:gd name="T33" fmla="*/ 564 h 938"/>
                <a:gd name="T34" fmla="*/ 371 w 722"/>
                <a:gd name="T35" fmla="*/ 564 h 938"/>
                <a:gd name="T36" fmla="*/ 317 w 722"/>
                <a:gd name="T37" fmla="*/ 552 h 938"/>
                <a:gd name="T38" fmla="*/ 273 w 722"/>
                <a:gd name="T39" fmla="*/ 528 h 938"/>
                <a:gd name="T40" fmla="*/ 243 w 722"/>
                <a:gd name="T41" fmla="*/ 489 h 938"/>
                <a:gd name="T42" fmla="*/ 223 w 722"/>
                <a:gd name="T43" fmla="*/ 427 h 938"/>
                <a:gd name="T44" fmla="*/ 217 w 722"/>
                <a:gd name="T45" fmla="*/ 365 h 938"/>
                <a:gd name="T46" fmla="*/ 243 w 722"/>
                <a:gd name="T47" fmla="*/ 965 h 938"/>
                <a:gd name="T48" fmla="*/ 231 w 722"/>
                <a:gd name="T49" fmla="*/ 752 h 938"/>
                <a:gd name="T50" fmla="*/ 231 w 722"/>
                <a:gd name="T51" fmla="*/ 640 h 938"/>
                <a:gd name="T52" fmla="*/ 309 w 722"/>
                <a:gd name="T53" fmla="*/ 680 h 938"/>
                <a:gd name="T54" fmla="*/ 397 w 722"/>
                <a:gd name="T55" fmla="*/ 700 h 938"/>
                <a:gd name="T56" fmla="*/ 467 w 722"/>
                <a:gd name="T57" fmla="*/ 700 h 938"/>
                <a:gd name="T58" fmla="*/ 570 w 722"/>
                <a:gd name="T59" fmla="*/ 678 h 938"/>
                <a:gd name="T60" fmla="*/ 644 w 722"/>
                <a:gd name="T61" fmla="*/ 630 h 938"/>
                <a:gd name="T62" fmla="*/ 700 w 722"/>
                <a:gd name="T63" fmla="*/ 562 h 938"/>
                <a:gd name="T64" fmla="*/ 736 w 722"/>
                <a:gd name="T65" fmla="*/ 463 h 938"/>
                <a:gd name="T66" fmla="*/ 748 w 722"/>
                <a:gd name="T67" fmla="*/ 363 h 938"/>
                <a:gd name="T68" fmla="*/ 742 w 722"/>
                <a:gd name="T69" fmla="*/ 289 h 938"/>
                <a:gd name="T70" fmla="*/ 712 w 722"/>
                <a:gd name="T71" fmla="*/ 191 h 938"/>
                <a:gd name="T72" fmla="*/ 662 w 722"/>
                <a:gd name="T73" fmla="*/ 98 h 938"/>
                <a:gd name="T74" fmla="*/ 592 w 722"/>
                <a:gd name="T75" fmla="*/ 40 h 938"/>
                <a:gd name="T76" fmla="*/ 491 w 722"/>
                <a:gd name="T77" fmla="*/ 6 h 938"/>
                <a:gd name="T78" fmla="*/ 425 w 722"/>
                <a:gd name="T79" fmla="*/ 0 h 938"/>
                <a:gd name="T80" fmla="*/ 361 w 722"/>
                <a:gd name="T81" fmla="*/ 6 h 938"/>
                <a:gd name="T82" fmla="*/ 311 w 722"/>
                <a:gd name="T83" fmla="*/ 22 h 938"/>
                <a:gd name="T84" fmla="*/ 239 w 722"/>
                <a:gd name="T85" fmla="*/ 70 h 938"/>
                <a:gd name="T86" fmla="*/ 203 w 722"/>
                <a:gd name="T87" fmla="*/ 106 h 938"/>
                <a:gd name="T88" fmla="*/ 168 w 722"/>
                <a:gd name="T89" fmla="*/ 16 h 938"/>
                <a:gd name="T90" fmla="*/ 16 w 722"/>
                <a:gd name="T91" fmla="*/ 110 h 938"/>
                <a:gd name="T92" fmla="*/ 38 w 722"/>
                <a:gd name="T93" fmla="*/ 283 h 938"/>
                <a:gd name="T94" fmla="*/ 40 w 722"/>
                <a:gd name="T95" fmla="*/ 640 h 938"/>
                <a:gd name="T96" fmla="*/ 38 w 722"/>
                <a:gd name="T97" fmla="*/ 720 h 938"/>
                <a:gd name="T98" fmla="*/ 243 w 722"/>
                <a:gd name="T99" fmla="*/ 965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1530" name="Freeform 75"/>
            <p:cNvSpPr>
              <a:spLocks/>
            </p:cNvSpPr>
            <p:nvPr/>
          </p:nvSpPr>
          <p:spPr bwMode="gray">
            <a:xfrm>
              <a:off x="2715" y="2812"/>
              <a:ext cx="476" cy="687"/>
            </a:xfrm>
            <a:custGeom>
              <a:avLst/>
              <a:gdLst>
                <a:gd name="T0" fmla="*/ 357 w 480"/>
                <a:gd name="T1" fmla="*/ 166 h 676"/>
                <a:gd name="T2" fmla="*/ 288 w 480"/>
                <a:gd name="T3" fmla="*/ 150 h 676"/>
                <a:gd name="T4" fmla="*/ 268 w 480"/>
                <a:gd name="T5" fmla="*/ 150 h 676"/>
                <a:gd name="T6" fmla="*/ 222 w 480"/>
                <a:gd name="T7" fmla="*/ 152 h 676"/>
                <a:gd name="T8" fmla="*/ 184 w 480"/>
                <a:gd name="T9" fmla="*/ 166 h 676"/>
                <a:gd name="T10" fmla="*/ 170 w 480"/>
                <a:gd name="T11" fmla="*/ 190 h 676"/>
                <a:gd name="T12" fmla="*/ 165 w 480"/>
                <a:gd name="T13" fmla="*/ 213 h 676"/>
                <a:gd name="T14" fmla="*/ 165 w 480"/>
                <a:gd name="T15" fmla="*/ 220 h 676"/>
                <a:gd name="T16" fmla="*/ 171 w 480"/>
                <a:gd name="T17" fmla="*/ 249 h 676"/>
                <a:gd name="T18" fmla="*/ 194 w 480"/>
                <a:gd name="T19" fmla="*/ 280 h 676"/>
                <a:gd name="T20" fmla="*/ 238 w 480"/>
                <a:gd name="T21" fmla="*/ 313 h 676"/>
                <a:gd name="T22" fmla="*/ 284 w 480"/>
                <a:gd name="T23" fmla="*/ 348 h 676"/>
                <a:gd name="T24" fmla="*/ 331 w 480"/>
                <a:gd name="T25" fmla="*/ 387 h 676"/>
                <a:gd name="T26" fmla="*/ 384 w 480"/>
                <a:gd name="T27" fmla="*/ 437 h 676"/>
                <a:gd name="T28" fmla="*/ 400 w 480"/>
                <a:gd name="T29" fmla="*/ 467 h 676"/>
                <a:gd name="T30" fmla="*/ 414 w 480"/>
                <a:gd name="T31" fmla="*/ 506 h 676"/>
                <a:gd name="T32" fmla="*/ 424 w 480"/>
                <a:gd name="T33" fmla="*/ 547 h 676"/>
                <a:gd name="T34" fmla="*/ 428 w 480"/>
                <a:gd name="T35" fmla="*/ 594 h 676"/>
                <a:gd name="T36" fmla="*/ 428 w 480"/>
                <a:gd name="T37" fmla="*/ 621 h 676"/>
                <a:gd name="T38" fmla="*/ 418 w 480"/>
                <a:gd name="T39" fmla="*/ 673 h 676"/>
                <a:gd name="T40" fmla="*/ 403 w 480"/>
                <a:gd name="T41" fmla="*/ 717 h 676"/>
                <a:gd name="T42" fmla="*/ 382 w 480"/>
                <a:gd name="T43" fmla="*/ 755 h 676"/>
                <a:gd name="T44" fmla="*/ 347 w 480"/>
                <a:gd name="T45" fmla="*/ 785 h 676"/>
                <a:gd name="T46" fmla="*/ 303 w 480"/>
                <a:gd name="T47" fmla="*/ 810 h 676"/>
                <a:gd name="T48" fmla="*/ 266 w 480"/>
                <a:gd name="T49" fmla="*/ 824 h 676"/>
                <a:gd name="T50" fmla="*/ 208 w 480"/>
                <a:gd name="T51" fmla="*/ 831 h 676"/>
                <a:gd name="T52" fmla="*/ 179 w 480"/>
                <a:gd name="T53" fmla="*/ 834 h 676"/>
                <a:gd name="T54" fmla="*/ 137 w 480"/>
                <a:gd name="T55" fmla="*/ 831 h 676"/>
                <a:gd name="T56" fmla="*/ 58 w 480"/>
                <a:gd name="T57" fmla="*/ 812 h 676"/>
                <a:gd name="T58" fmla="*/ 12 w 480"/>
                <a:gd name="T59" fmla="*/ 629 h 676"/>
                <a:gd name="T60" fmla="*/ 54 w 480"/>
                <a:gd name="T61" fmla="*/ 644 h 676"/>
                <a:gd name="T62" fmla="*/ 117 w 480"/>
                <a:gd name="T63" fmla="*/ 669 h 676"/>
                <a:gd name="T64" fmla="*/ 169 w 480"/>
                <a:gd name="T65" fmla="*/ 679 h 676"/>
                <a:gd name="T66" fmla="*/ 184 w 480"/>
                <a:gd name="T67" fmla="*/ 681 h 676"/>
                <a:gd name="T68" fmla="*/ 218 w 480"/>
                <a:gd name="T69" fmla="*/ 676 h 676"/>
                <a:gd name="T70" fmla="*/ 248 w 480"/>
                <a:gd name="T71" fmla="*/ 661 h 676"/>
                <a:gd name="T72" fmla="*/ 270 w 480"/>
                <a:gd name="T73" fmla="*/ 637 h 676"/>
                <a:gd name="T74" fmla="*/ 276 w 480"/>
                <a:gd name="T75" fmla="*/ 601 h 676"/>
                <a:gd name="T76" fmla="*/ 276 w 480"/>
                <a:gd name="T77" fmla="*/ 591 h 676"/>
                <a:gd name="T78" fmla="*/ 268 w 480"/>
                <a:gd name="T79" fmla="*/ 568 h 676"/>
                <a:gd name="T80" fmla="*/ 240 w 480"/>
                <a:gd name="T81" fmla="*/ 537 h 676"/>
                <a:gd name="T82" fmla="*/ 196 w 480"/>
                <a:gd name="T83" fmla="*/ 506 h 676"/>
                <a:gd name="T84" fmla="*/ 153 w 480"/>
                <a:gd name="T85" fmla="*/ 467 h 676"/>
                <a:gd name="T86" fmla="*/ 97 w 480"/>
                <a:gd name="T87" fmla="*/ 428 h 676"/>
                <a:gd name="T88" fmla="*/ 56 w 480"/>
                <a:gd name="T89" fmla="*/ 368 h 676"/>
                <a:gd name="T90" fmla="*/ 34 w 480"/>
                <a:gd name="T91" fmla="*/ 335 h 676"/>
                <a:gd name="T92" fmla="*/ 16 w 480"/>
                <a:gd name="T93" fmla="*/ 295 h 676"/>
                <a:gd name="T94" fmla="*/ 4 w 480"/>
                <a:gd name="T95" fmla="*/ 257 h 676"/>
                <a:gd name="T96" fmla="*/ 0 w 480"/>
                <a:gd name="T97" fmla="*/ 213 h 676"/>
                <a:gd name="T98" fmla="*/ 2 w 480"/>
                <a:gd name="T99" fmla="*/ 193 h 676"/>
                <a:gd name="T100" fmla="*/ 12 w 480"/>
                <a:gd name="T101" fmla="*/ 142 h 676"/>
                <a:gd name="T102" fmla="*/ 32 w 480"/>
                <a:gd name="T103" fmla="*/ 101 h 676"/>
                <a:gd name="T104" fmla="*/ 60 w 480"/>
                <a:gd name="T105" fmla="*/ 69 h 676"/>
                <a:gd name="T106" fmla="*/ 81 w 480"/>
                <a:gd name="T107" fmla="*/ 47 h 676"/>
                <a:gd name="T108" fmla="*/ 123 w 480"/>
                <a:gd name="T109" fmla="*/ 18 h 676"/>
                <a:gd name="T110" fmla="*/ 169 w 480"/>
                <a:gd name="T111" fmla="*/ 6 h 676"/>
                <a:gd name="T112" fmla="*/ 210 w 480"/>
                <a:gd name="T113" fmla="*/ 0 h 676"/>
                <a:gd name="T114" fmla="*/ 238 w 480"/>
                <a:gd name="T115" fmla="*/ 0 h 676"/>
                <a:gd name="T116" fmla="*/ 305 w 480"/>
                <a:gd name="T117" fmla="*/ 4 h 676"/>
                <a:gd name="T118" fmla="*/ 357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21509" name="Rectangle 24"/>
          <p:cNvSpPr>
            <a:spLocks noChangeArrowheads="1"/>
          </p:cNvSpPr>
          <p:nvPr/>
        </p:nvSpPr>
        <p:spPr bwMode="gray">
          <a:xfrm>
            <a:off x="1181100" y="2286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21510" name="Rectangle 25"/>
          <p:cNvSpPr>
            <a:spLocks noChangeArrowheads="1"/>
          </p:cNvSpPr>
          <p:nvPr/>
        </p:nvSpPr>
        <p:spPr bwMode="gray">
          <a:xfrm>
            <a:off x="1333500" y="381000"/>
            <a:ext cx="3937000" cy="855663"/>
          </a:xfrm>
          <a:prstGeom prst="rect">
            <a:avLst/>
          </a:prstGeom>
          <a:noFill/>
          <a:ln w="9525">
            <a:noFill/>
            <a:miter lim="800000"/>
            <a:headEnd/>
            <a:tailEnd/>
          </a:ln>
        </p:spPr>
        <p:txBody>
          <a:bodyPr lIns="0" tIns="0" rIns="0" bIns="0" anchor="ctr"/>
          <a:lstStyle/>
          <a:p>
            <a:pPr defTabSz="457200"/>
            <a:endParaRPr lang="en-US" sz="3600">
              <a:solidFill>
                <a:schemeClr val="accent1"/>
              </a:solidFill>
              <a:latin typeface="Arial Black" pitchFamily="34" charset="0"/>
            </a:endParaRPr>
          </a:p>
        </p:txBody>
      </p:sp>
      <p:sp>
        <p:nvSpPr>
          <p:cNvPr id="21511" name="Text Box 27"/>
          <p:cNvSpPr txBox="1">
            <a:spLocks noChangeArrowheads="1"/>
          </p:cNvSpPr>
          <p:nvPr/>
        </p:nvSpPr>
        <p:spPr bwMode="auto">
          <a:xfrm>
            <a:off x="1066800" y="152400"/>
            <a:ext cx="8077200" cy="1016000"/>
          </a:xfrm>
          <a:prstGeom prst="rect">
            <a:avLst/>
          </a:prstGeom>
          <a:noFill/>
          <a:ln w="25400">
            <a:noFill/>
            <a:miter lim="800000"/>
            <a:headEnd/>
            <a:tailEnd/>
          </a:ln>
        </p:spPr>
        <p:txBody>
          <a:bodyPr>
            <a:spAutoFit/>
          </a:bodyPr>
          <a:lstStyle/>
          <a:p>
            <a:pPr defTabSz="457200"/>
            <a:r>
              <a:rPr lang="en-US" sz="3000" b="1">
                <a:solidFill>
                  <a:srgbClr val="FFFFFF"/>
                </a:solidFill>
                <a:latin typeface="Arial Black" pitchFamily="34" charset="0"/>
              </a:rPr>
              <a:t>Employer assessment of institutional reputation</a:t>
            </a:r>
          </a:p>
        </p:txBody>
      </p:sp>
      <p:sp>
        <p:nvSpPr>
          <p:cNvPr id="21512" name="Text Box 28"/>
          <p:cNvSpPr txBox="1">
            <a:spLocks noChangeArrowheads="1"/>
          </p:cNvSpPr>
          <p:nvPr/>
        </p:nvSpPr>
        <p:spPr bwMode="auto">
          <a:xfrm>
            <a:off x="203200" y="6235700"/>
            <a:ext cx="8763000" cy="461963"/>
          </a:xfrm>
          <a:prstGeom prst="rect">
            <a:avLst/>
          </a:prstGeom>
          <a:noFill/>
          <a:ln w="9525" algn="ctr">
            <a:solidFill>
              <a:schemeClr val="tx1"/>
            </a:solidFill>
            <a:miter lim="800000"/>
            <a:headEnd/>
            <a:tailEnd/>
          </a:ln>
        </p:spPr>
        <p:txBody>
          <a:bodyPr>
            <a:spAutoFit/>
          </a:bodyPr>
          <a:lstStyle/>
          <a:p>
            <a:pPr defTabSz="457200" fontAlgn="b"/>
            <a:r>
              <a:rPr lang="fr-FR" sz="1200" b="1">
                <a:solidFill>
                  <a:srgbClr val="000000"/>
                </a:solidFill>
                <a:latin typeface="Calibri" pitchFamily="34" charset="0"/>
              </a:rPr>
              <a:t>Q3. </a:t>
            </a:r>
            <a:r>
              <a:rPr lang="en-CA" sz="1200" b="1">
                <a:solidFill>
                  <a:srgbClr val="000000"/>
                </a:solidFill>
                <a:latin typeface="Calibri" pitchFamily="34" charset="0"/>
              </a:rPr>
              <a:t>When you look at the university that the applicant received their degree from, how important, if at all, is each of the below when making a judgment about the quality of the institution?</a:t>
            </a:r>
            <a:r>
              <a:rPr lang="fr-FR" sz="1200" b="1">
                <a:solidFill>
                  <a:srgbClr val="000000"/>
                </a:solidFill>
                <a:latin typeface="Calibri" pitchFamily="34" charset="0"/>
              </a:rPr>
              <a:t> </a:t>
            </a:r>
            <a:endParaRPr lang="fr-FR" sz="1200" b="1" i="1">
              <a:solidFill>
                <a:srgbClr val="000000"/>
              </a:solidFill>
              <a:latin typeface="Calibri" pitchFamily="34" charset="0"/>
            </a:endParaRPr>
          </a:p>
        </p:txBody>
      </p:sp>
      <p:sp>
        <p:nvSpPr>
          <p:cNvPr id="28" name="TextBox 27"/>
          <p:cNvSpPr txBox="1"/>
          <p:nvPr/>
        </p:nvSpPr>
        <p:spPr>
          <a:xfrm>
            <a:off x="228600" y="1524000"/>
            <a:ext cx="4495800" cy="4124325"/>
          </a:xfrm>
          <a:prstGeom prst="rect">
            <a:avLst/>
          </a:prstGeom>
          <a:solidFill>
            <a:schemeClr val="bg1"/>
          </a:solidFill>
          <a:ln>
            <a:solidFill>
              <a:schemeClr val="accent6"/>
            </a:solidFill>
          </a:ln>
        </p:spPr>
        <p:txBody>
          <a:bodyPr>
            <a:spAutoFit/>
          </a:bodyPr>
          <a:lstStyle/>
          <a:p>
            <a:pPr defTabSz="457200" eaLnBrk="0" hangingPunct="0">
              <a:buFont typeface="Arial" pitchFamily="34" charset="0"/>
              <a:buNone/>
              <a:defRPr/>
            </a:pPr>
            <a:r>
              <a:rPr lang="en-US" sz="2400" b="1" dirty="0">
                <a:latin typeface="Calibri" pitchFamily="34" charset="0"/>
              </a:rPr>
              <a:t>Employers focus on:</a:t>
            </a:r>
          </a:p>
          <a:p>
            <a:pPr defTabSz="457200" eaLnBrk="0" hangingPunct="0">
              <a:buFont typeface="Arial" pitchFamily="34" charset="0"/>
              <a:buNone/>
              <a:defRPr/>
            </a:pPr>
            <a:endParaRPr lang="en-US" b="1" dirty="0">
              <a:latin typeface="Calibri" pitchFamily="34" charset="0"/>
            </a:endParaRPr>
          </a:p>
          <a:p>
            <a:pPr defTabSz="457200" eaLnBrk="0" hangingPunct="0">
              <a:buFont typeface="Arial" pitchFamily="34" charset="0"/>
              <a:buChar char="•"/>
              <a:defRPr/>
            </a:pPr>
            <a:r>
              <a:rPr lang="en-US" sz="2200" b="1" dirty="0">
                <a:latin typeface="Calibri" pitchFamily="34" charset="0"/>
              </a:rPr>
              <a:t>The strength of the university's reputation</a:t>
            </a:r>
          </a:p>
          <a:p>
            <a:pPr defTabSz="457200" eaLnBrk="0" hangingPunct="0">
              <a:defRPr/>
            </a:pPr>
            <a:r>
              <a:rPr lang="en-US" sz="2200" dirty="0">
                <a:solidFill>
                  <a:schemeClr val="accent6"/>
                </a:solidFill>
                <a:latin typeface="Calibri" pitchFamily="34" charset="0"/>
              </a:rPr>
              <a:t>54% in the US and 55% in Canada say that reputation is important</a:t>
            </a:r>
          </a:p>
          <a:p>
            <a:pPr defTabSz="457200" eaLnBrk="0" hangingPunct="0">
              <a:defRPr/>
            </a:pPr>
            <a:r>
              <a:rPr lang="en-US" sz="2200" b="1" dirty="0">
                <a:latin typeface="Calibri" pitchFamily="34" charset="0"/>
              </a:rPr>
              <a:t>	</a:t>
            </a:r>
          </a:p>
          <a:p>
            <a:pPr defTabSz="457200" eaLnBrk="0" hangingPunct="0">
              <a:buFont typeface="Arial" pitchFamily="34" charset="0"/>
              <a:buChar char="•"/>
              <a:defRPr/>
            </a:pPr>
            <a:r>
              <a:rPr lang="en-US" sz="2200" b="1" dirty="0">
                <a:latin typeface="Calibri" pitchFamily="34" charset="0"/>
              </a:rPr>
              <a:t>The university’s relevant industry expertise </a:t>
            </a:r>
          </a:p>
          <a:p>
            <a:pPr defTabSz="457200" eaLnBrk="0" hangingPunct="0">
              <a:buFont typeface="Arial" pitchFamily="34" charset="0"/>
              <a:buNone/>
              <a:defRPr/>
            </a:pPr>
            <a:r>
              <a:rPr lang="en-US" sz="2200" dirty="0">
                <a:solidFill>
                  <a:schemeClr val="accent6"/>
                </a:solidFill>
                <a:latin typeface="Calibri" pitchFamily="34" charset="0"/>
              </a:rPr>
              <a:t>54% of employers in both the US and Canada say that this is important</a:t>
            </a:r>
          </a:p>
          <a:p>
            <a:pPr lvl="1" defTabSz="457200" eaLnBrk="0" hangingPunct="0">
              <a:defRPr/>
            </a:pPr>
            <a:endParaRPr lang="en-US" sz="2200" dirty="0">
              <a:latin typeface="Calibri" pitchFamily="34" charset="0"/>
            </a:endParaRPr>
          </a:p>
        </p:txBody>
      </p:sp>
      <p:sp>
        <p:nvSpPr>
          <p:cNvPr id="20490" name="AutoShape 22"/>
          <p:cNvSpPr>
            <a:spLocks noChangeArrowheads="1"/>
          </p:cNvSpPr>
          <p:nvPr/>
        </p:nvSpPr>
        <p:spPr bwMode="auto">
          <a:xfrm>
            <a:off x="5029200" y="2590800"/>
            <a:ext cx="3937000" cy="3124200"/>
          </a:xfrm>
          <a:prstGeom prst="wedgeRoundRectCallout">
            <a:avLst>
              <a:gd name="adj1" fmla="val -37967"/>
              <a:gd name="adj2" fmla="val 59691"/>
              <a:gd name="adj3" fmla="val 16667"/>
            </a:avLst>
          </a:prstGeom>
          <a:solidFill>
            <a:schemeClr val="accent1"/>
          </a:solidFill>
          <a:ln w="9525" algn="ctr">
            <a:noFill/>
            <a:miter lim="800000"/>
            <a:headEnd/>
            <a:tailEnd/>
          </a:ln>
        </p:spPr>
        <p:txBody>
          <a:bodyPr/>
          <a:lstStyle/>
          <a:p>
            <a:pPr algn="ctr" defTabSz="457200" eaLnBrk="0" hangingPunct="0">
              <a:defRPr/>
            </a:pPr>
            <a:r>
              <a:rPr lang="en-US" sz="2000" b="1" i="1" dirty="0">
                <a:latin typeface="+mn-lt"/>
              </a:rPr>
              <a:t>“University rankings, both national and international, are seen to be important because they help to create a tier of top universities that firm look at.  Rankings act as a filter.”</a:t>
            </a:r>
          </a:p>
          <a:p>
            <a:pPr algn="ctr" defTabSz="457200" eaLnBrk="0" hangingPunct="0">
              <a:defRPr/>
            </a:pPr>
            <a:endParaRPr lang="en-US" sz="800" dirty="0">
              <a:latin typeface="+mn-lt"/>
            </a:endParaRPr>
          </a:p>
          <a:p>
            <a:pPr algn="ctr" defTabSz="457200" eaLnBrk="0" hangingPunct="0">
              <a:defRPr/>
            </a:pPr>
            <a:r>
              <a:rPr lang="en-US" sz="2000" dirty="0">
                <a:latin typeface="+mn-lt"/>
              </a:rPr>
              <a:t>Employer, </a:t>
            </a:r>
          </a:p>
          <a:p>
            <a:pPr algn="ctr" defTabSz="457200" eaLnBrk="0" hangingPunct="0">
              <a:defRPr/>
            </a:pPr>
            <a:r>
              <a:rPr lang="en-US" sz="2000" dirty="0">
                <a:latin typeface="+mn-lt"/>
              </a:rPr>
              <a:t>Medium-sized law firm</a:t>
            </a:r>
          </a:p>
        </p:txBody>
      </p:sp>
      <p:sp>
        <p:nvSpPr>
          <p:cNvPr id="34" name="Rounded Rectangle 33"/>
          <p:cNvSpPr/>
          <p:nvPr/>
        </p:nvSpPr>
        <p:spPr bwMode="auto">
          <a:xfrm>
            <a:off x="5029200" y="1524000"/>
            <a:ext cx="3886200" cy="914400"/>
          </a:xfrm>
          <a:prstGeom prst="roundRect">
            <a:avLst/>
          </a:prstGeom>
          <a:solidFill>
            <a:schemeClr val="accent6"/>
          </a:solidFill>
          <a:ln w="9525" cap="flat" cmpd="sng" algn="ctr">
            <a:noFill/>
            <a:prstDash val="solid"/>
            <a:round/>
            <a:headEnd type="none" w="med" len="med"/>
            <a:tailEnd type="none" w="med" len="med"/>
          </a:ln>
          <a:effectLst/>
        </p:spPr>
        <p:txBody>
          <a:bodyPr/>
          <a:lstStyle/>
          <a:p>
            <a:pPr algn="ctr" defTabSz="457200" eaLnBrk="0" hangingPunct="0">
              <a:defRPr/>
            </a:pPr>
            <a:r>
              <a:rPr lang="en-US" b="1" dirty="0">
                <a:solidFill>
                  <a:schemeClr val="bg1"/>
                </a:solidFill>
              </a:rPr>
              <a:t>47% of employers feel rankings are an important source of information.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2531"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Optimal employer engagement </a:t>
            </a:r>
            <a:endParaRPr lang="en-US" sz="4600" smtClean="0">
              <a:solidFill>
                <a:schemeClr val="bg1"/>
              </a:solidFill>
              <a:latin typeface="Arial Black" pitchFamily="34" charset="0"/>
            </a:endParaRPr>
          </a:p>
        </p:txBody>
      </p:sp>
      <p:grpSp>
        <p:nvGrpSpPr>
          <p:cNvPr id="22532" name="Group 60"/>
          <p:cNvGrpSpPr>
            <a:grpSpLocks/>
          </p:cNvGrpSpPr>
          <p:nvPr/>
        </p:nvGrpSpPr>
        <p:grpSpPr bwMode="auto">
          <a:xfrm>
            <a:off x="228600" y="128588"/>
            <a:ext cx="685800" cy="633412"/>
            <a:chOff x="1020" y="346"/>
            <a:chExt cx="4114" cy="3756"/>
          </a:xfrm>
        </p:grpSpPr>
        <p:sp>
          <p:nvSpPr>
            <p:cNvPr id="2253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253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253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253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253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253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253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254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254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254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254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254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254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254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254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9219" name="Rectangle 6"/>
          <p:cNvSpPr>
            <a:spLocks noChangeArrowheads="1"/>
          </p:cNvSpPr>
          <p:nvPr/>
        </p:nvSpPr>
        <p:spPr bwMode="gray">
          <a:xfrm>
            <a:off x="1041400" y="2425700"/>
            <a:ext cx="7416800" cy="3441700"/>
          </a:xfrm>
          <a:prstGeom prst="rect">
            <a:avLst/>
          </a:prstGeom>
          <a:noFill/>
          <a:ln w="9525" algn="ctr">
            <a:noFill/>
            <a:miter lim="800000"/>
            <a:headEnd/>
            <a:tailEnd/>
          </a:ln>
        </p:spPr>
        <p:txBody>
          <a:bodyPr lIns="0" tIns="0" rIns="0" bIns="0"/>
          <a:lstStyle/>
          <a:p>
            <a:pPr marL="234950" indent="-234950" defTabSz="457200">
              <a:spcBef>
                <a:spcPct val="40000"/>
              </a:spcBef>
              <a:buClr>
                <a:schemeClr val="bg1"/>
              </a:buClr>
              <a:buFont typeface="Wingdings" pitchFamily="2" charset="2"/>
              <a:buChar char="§"/>
            </a:pPr>
            <a:r>
              <a:rPr lang="en-US" sz="3600" b="1">
                <a:solidFill>
                  <a:schemeClr val="bg1"/>
                </a:solidFill>
              </a:rPr>
              <a:t>Study objectives</a:t>
            </a:r>
          </a:p>
          <a:p>
            <a:pPr marL="234950" indent="-234950" defTabSz="457200">
              <a:spcBef>
                <a:spcPct val="40000"/>
              </a:spcBef>
              <a:buClr>
                <a:schemeClr val="bg1"/>
              </a:buClr>
              <a:buFont typeface="Wingdings" pitchFamily="2" charset="2"/>
              <a:buChar char="§"/>
            </a:pPr>
            <a:r>
              <a:rPr lang="en-US" sz="3600" b="1">
                <a:solidFill>
                  <a:schemeClr val="bg1"/>
                </a:solidFill>
              </a:rPr>
              <a:t>Research design</a:t>
            </a:r>
          </a:p>
          <a:p>
            <a:pPr marL="234950" indent="-234950" defTabSz="457200">
              <a:spcBef>
                <a:spcPct val="40000"/>
              </a:spcBef>
              <a:buClr>
                <a:schemeClr val="bg1"/>
              </a:buClr>
              <a:buFont typeface="Wingdings" pitchFamily="2" charset="2"/>
              <a:buChar char="§"/>
            </a:pPr>
            <a:r>
              <a:rPr lang="en-US" sz="3600" b="1">
                <a:solidFill>
                  <a:schemeClr val="bg1"/>
                </a:solidFill>
              </a:rPr>
              <a:t>Data analysis</a:t>
            </a:r>
          </a:p>
          <a:p>
            <a:pPr marL="234950" indent="-234950" defTabSz="457200">
              <a:spcBef>
                <a:spcPct val="40000"/>
              </a:spcBef>
              <a:buClr>
                <a:schemeClr val="bg1"/>
              </a:buClr>
              <a:buFont typeface="Wingdings" pitchFamily="2" charset="2"/>
              <a:buChar char="§"/>
            </a:pPr>
            <a:r>
              <a:rPr lang="en-US" sz="3600" b="1">
                <a:solidFill>
                  <a:schemeClr val="bg1"/>
                </a:solidFill>
              </a:rPr>
              <a:t>Conclusions</a:t>
            </a:r>
          </a:p>
          <a:p>
            <a:pPr marL="234950" indent="-234950" defTabSz="457200" eaLnBrk="0" hangingPunct="0">
              <a:buClr>
                <a:schemeClr val="folHlink"/>
              </a:buClr>
            </a:pPr>
            <a:endParaRPr lang="en-US" sz="3600" b="1"/>
          </a:p>
        </p:txBody>
      </p:sp>
      <p:sp>
        <p:nvSpPr>
          <p:cNvPr id="9220" name="Rectangle 4"/>
          <p:cNvSpPr>
            <a:spLocks noChangeArrowheads="1"/>
          </p:cNvSpPr>
          <p:nvPr/>
        </p:nvSpPr>
        <p:spPr bwMode="ltGray">
          <a:xfrm>
            <a:off x="0" y="952500"/>
            <a:ext cx="9144000" cy="914400"/>
          </a:xfrm>
          <a:prstGeom prst="rect">
            <a:avLst/>
          </a:prstGeom>
          <a:solidFill>
            <a:srgbClr val="333333">
              <a:alpha val="61960"/>
            </a:srgbClr>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9221" name="Rectangle 5"/>
          <p:cNvSpPr>
            <a:spLocks noChangeArrowheads="1"/>
          </p:cNvSpPr>
          <p:nvPr/>
        </p:nvSpPr>
        <p:spPr bwMode="white">
          <a:xfrm>
            <a:off x="241300" y="1004888"/>
            <a:ext cx="7073900" cy="855662"/>
          </a:xfrm>
          <a:prstGeom prst="rect">
            <a:avLst/>
          </a:prstGeom>
          <a:noFill/>
          <a:ln w="9525">
            <a:noFill/>
            <a:miter lim="800000"/>
            <a:headEnd/>
            <a:tailEnd/>
          </a:ln>
        </p:spPr>
        <p:txBody>
          <a:bodyPr lIns="0" tIns="0" rIns="0" bIns="0" anchor="ctr"/>
          <a:lstStyle/>
          <a:p>
            <a:pPr defTabSz="457200"/>
            <a:r>
              <a:rPr lang="en-US" sz="3000">
                <a:solidFill>
                  <a:srgbClr val="FFFFFF"/>
                </a:solidFill>
                <a:latin typeface="Arial Black" pitchFamily="34" charset="0"/>
              </a:rPr>
              <a:t>This presentation will cover:</a:t>
            </a:r>
          </a:p>
        </p:txBody>
      </p:sp>
      <p:grpSp>
        <p:nvGrpSpPr>
          <p:cNvPr id="9222" name="Group 60"/>
          <p:cNvGrpSpPr>
            <a:grpSpLocks/>
          </p:cNvGrpSpPr>
          <p:nvPr/>
        </p:nvGrpSpPr>
        <p:grpSpPr bwMode="auto">
          <a:xfrm>
            <a:off x="228600" y="128588"/>
            <a:ext cx="685800" cy="633412"/>
            <a:chOff x="1020" y="346"/>
            <a:chExt cx="4114" cy="3756"/>
          </a:xfrm>
        </p:grpSpPr>
        <p:sp>
          <p:nvSpPr>
            <p:cNvPr id="922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922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922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922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922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922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922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923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923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923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923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923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923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923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923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eaLnBrk="0" hangingPunct="0"/>
            <a:endParaRPr lang="en-US"/>
          </a:p>
        </p:txBody>
      </p:sp>
      <p:sp>
        <p:nvSpPr>
          <p:cNvPr id="5124" name="Text Box 29"/>
          <p:cNvSpPr txBox="1">
            <a:spLocks noChangeArrowheads="1"/>
          </p:cNvSpPr>
          <p:nvPr/>
        </p:nvSpPr>
        <p:spPr bwMode="auto">
          <a:xfrm>
            <a:off x="203200" y="6262688"/>
            <a:ext cx="8763000" cy="461962"/>
          </a:xfrm>
          <a:prstGeom prst="rect">
            <a:avLst/>
          </a:prstGeom>
          <a:noFill/>
          <a:ln w="9525" algn="ctr">
            <a:solidFill>
              <a:schemeClr val="tx1"/>
            </a:solidFill>
            <a:miter lim="800000"/>
            <a:headEnd/>
            <a:tailEnd/>
          </a:ln>
        </p:spPr>
        <p:txBody>
          <a:bodyPr>
            <a:spAutoFit/>
          </a:bodyPr>
          <a:lstStyle/>
          <a:p>
            <a:pPr fontAlgn="b"/>
            <a:r>
              <a:rPr lang="en-US" sz="1200" b="1">
                <a:solidFill>
                  <a:srgbClr val="000000"/>
                </a:solidFill>
                <a:latin typeface="Calibri" pitchFamily="34" charset="0"/>
              </a:rPr>
              <a:t>Q22. What can UK universities do to give you more information about their degrees and programs, so that you feel confident in assessing the quality of their graduates? </a:t>
            </a:r>
            <a:r>
              <a:rPr lang="en-US" sz="1200" b="1" i="1">
                <a:solidFill>
                  <a:srgbClr val="000000"/>
                </a:solidFill>
                <a:latin typeface="Calibri" pitchFamily="34" charset="0"/>
              </a:rPr>
              <a:t>Base: All respondents</a:t>
            </a:r>
            <a:endParaRPr lang="fr-FR" sz="1200" b="1">
              <a:solidFill>
                <a:srgbClr val="000000"/>
              </a:solidFill>
              <a:latin typeface="Calibri" pitchFamily="34" charset="0"/>
            </a:endParaRPr>
          </a:p>
        </p:txBody>
      </p:sp>
      <p:graphicFrame>
        <p:nvGraphicFramePr>
          <p:cNvPr id="5122" name="Chart 24"/>
          <p:cNvGraphicFramePr>
            <a:graphicFrameLocks/>
          </p:cNvGraphicFramePr>
          <p:nvPr/>
        </p:nvGraphicFramePr>
        <p:xfrm>
          <a:off x="241300" y="1244600"/>
          <a:ext cx="8686800" cy="4914900"/>
        </p:xfrm>
        <a:graphic>
          <a:graphicData uri="http://schemas.openxmlformats.org/presentationml/2006/ole">
            <p:oleObj spid="_x0000_s5123" r:id="rId4" imgW="0" imgH="0" progId="Excel.Sheet.8">
              <p:embed/>
            </p:oleObj>
          </a:graphicData>
        </a:graphic>
      </p:graphicFrame>
      <p:sp>
        <p:nvSpPr>
          <p:cNvPr id="5125" name="Oval 29"/>
          <p:cNvSpPr>
            <a:spLocks noChangeArrowheads="1"/>
          </p:cNvSpPr>
          <p:nvPr/>
        </p:nvSpPr>
        <p:spPr bwMode="auto">
          <a:xfrm>
            <a:off x="190500" y="1828800"/>
            <a:ext cx="4546600" cy="698500"/>
          </a:xfrm>
          <a:prstGeom prst="ellipse">
            <a:avLst/>
          </a:prstGeom>
          <a:noFill/>
          <a:ln w="38100" algn="ctr">
            <a:solidFill>
              <a:srgbClr val="FF0000"/>
            </a:solidFill>
            <a:round/>
            <a:headEnd/>
            <a:tailEnd/>
          </a:ln>
        </p:spPr>
        <p:txBody>
          <a:bodyPr wrap="none" anchor="ctr"/>
          <a:lstStyle/>
          <a:p>
            <a:pPr algn="ctr" eaLnBrk="0" hangingPunct="0"/>
            <a:endParaRPr lang="en-US"/>
          </a:p>
        </p:txBody>
      </p:sp>
      <p:sp>
        <p:nvSpPr>
          <p:cNvPr id="5126" name="Oval 29"/>
          <p:cNvSpPr>
            <a:spLocks noChangeArrowheads="1"/>
          </p:cNvSpPr>
          <p:nvPr/>
        </p:nvSpPr>
        <p:spPr bwMode="auto">
          <a:xfrm>
            <a:off x="215900" y="3238500"/>
            <a:ext cx="4546600" cy="584200"/>
          </a:xfrm>
          <a:prstGeom prst="ellipse">
            <a:avLst/>
          </a:prstGeom>
          <a:noFill/>
          <a:ln w="38100" algn="ctr">
            <a:solidFill>
              <a:srgbClr val="FF0000"/>
            </a:solidFill>
            <a:round/>
            <a:headEnd/>
            <a:tailEnd/>
          </a:ln>
        </p:spPr>
        <p:txBody>
          <a:bodyPr wrap="none" anchor="ctr"/>
          <a:lstStyle/>
          <a:p>
            <a:pPr algn="ctr" eaLnBrk="0" hangingPunct="0"/>
            <a:endParaRPr lang="en-US"/>
          </a:p>
        </p:txBody>
      </p:sp>
      <p:sp>
        <p:nvSpPr>
          <p:cNvPr id="5127" name="Text Box 26"/>
          <p:cNvSpPr txBox="1">
            <a:spLocks noChangeArrowheads="1"/>
          </p:cNvSpPr>
          <p:nvPr/>
        </p:nvSpPr>
        <p:spPr bwMode="auto">
          <a:xfrm>
            <a:off x="1028700" y="180975"/>
            <a:ext cx="8115300" cy="885825"/>
          </a:xfrm>
          <a:prstGeom prst="rect">
            <a:avLst/>
          </a:prstGeom>
          <a:noFill/>
          <a:ln w="25400">
            <a:noFill/>
            <a:miter lim="800000"/>
            <a:headEnd/>
            <a:tailEnd/>
          </a:ln>
        </p:spPr>
        <p:txBody>
          <a:bodyPr>
            <a:spAutoFit/>
          </a:bodyPr>
          <a:lstStyle/>
          <a:p>
            <a:pPr>
              <a:spcBef>
                <a:spcPct val="50000"/>
              </a:spcBef>
            </a:pPr>
            <a:r>
              <a:rPr lang="en-US" sz="2600" b="1">
                <a:solidFill>
                  <a:schemeClr val="bg1"/>
                </a:solidFill>
                <a:latin typeface="Arial Black" pitchFamily="34" charset="0"/>
              </a:rPr>
              <a:t>University websites should contain clear and relevant information</a:t>
            </a:r>
          </a:p>
        </p:txBody>
      </p:sp>
      <p:grpSp>
        <p:nvGrpSpPr>
          <p:cNvPr id="5128" name="Group 60"/>
          <p:cNvGrpSpPr>
            <a:grpSpLocks/>
          </p:cNvGrpSpPr>
          <p:nvPr/>
        </p:nvGrpSpPr>
        <p:grpSpPr bwMode="auto">
          <a:xfrm>
            <a:off x="228600" y="228600"/>
            <a:ext cx="685800" cy="685800"/>
            <a:chOff x="1020" y="346"/>
            <a:chExt cx="4114" cy="3756"/>
          </a:xfrm>
        </p:grpSpPr>
        <p:sp>
          <p:nvSpPr>
            <p:cNvPr id="5130"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5131" name="Freeform 62"/>
            <p:cNvSpPr>
              <a:spLocks/>
            </p:cNvSpPr>
            <p:nvPr/>
          </p:nvSpPr>
          <p:spPr bwMode="gray">
            <a:xfrm>
              <a:off x="2629" y="1720"/>
              <a:ext cx="95" cy="66"/>
            </a:xfrm>
            <a:custGeom>
              <a:avLst/>
              <a:gdLst>
                <a:gd name="T0" fmla="*/ 36 w 88"/>
                <a:gd name="T1" fmla="*/ 77 h 62"/>
                <a:gd name="T2" fmla="*/ 0 w 88"/>
                <a:gd name="T3" fmla="*/ 102 h 62"/>
                <a:gd name="T4" fmla="*/ 0 w 88"/>
                <a:gd name="T5" fmla="*/ 102 h 62"/>
                <a:gd name="T6" fmla="*/ 27 w 88"/>
                <a:gd name="T7" fmla="*/ 105 h 62"/>
                <a:gd name="T8" fmla="*/ 56 w 88"/>
                <a:gd name="T9" fmla="*/ 109 h 62"/>
                <a:gd name="T10" fmla="*/ 84 w 88"/>
                <a:gd name="T11" fmla="*/ 102 h 62"/>
                <a:gd name="T12" fmla="*/ 107 w 88"/>
                <a:gd name="T13" fmla="*/ 94 h 62"/>
                <a:gd name="T14" fmla="*/ 132 w 88"/>
                <a:gd name="T15" fmla="*/ 83 h 62"/>
                <a:gd name="T16" fmla="*/ 152 w 88"/>
                <a:gd name="T17" fmla="*/ 71 h 62"/>
                <a:gd name="T18" fmla="*/ 164 w 88"/>
                <a:gd name="T19" fmla="*/ 55 h 62"/>
                <a:gd name="T20" fmla="*/ 176 w 88"/>
                <a:gd name="T21" fmla="*/ 43 h 62"/>
                <a:gd name="T22" fmla="*/ 176 w 88"/>
                <a:gd name="T23" fmla="*/ 0 h 62"/>
                <a:gd name="T24" fmla="*/ 176 w 88"/>
                <a:gd name="T25" fmla="*/ 0 h 62"/>
                <a:gd name="T26" fmla="*/ 132 w 88"/>
                <a:gd name="T27" fmla="*/ 6 h 62"/>
                <a:gd name="T28" fmla="*/ 92 w 88"/>
                <a:gd name="T29" fmla="*/ 26 h 62"/>
                <a:gd name="T30" fmla="*/ 76 w 88"/>
                <a:gd name="T31" fmla="*/ 38 h 62"/>
                <a:gd name="T32" fmla="*/ 60 w 88"/>
                <a:gd name="T33" fmla="*/ 49 h 62"/>
                <a:gd name="T34" fmla="*/ 48 w 88"/>
                <a:gd name="T35" fmla="*/ 63 h 62"/>
                <a:gd name="T36" fmla="*/ 36 w 88"/>
                <a:gd name="T37" fmla="*/ 77 h 62"/>
                <a:gd name="T38" fmla="*/ 36 w 88"/>
                <a:gd name="T39" fmla="*/ 7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5132"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9 h 68"/>
                <a:gd name="T10" fmla="*/ 6 w 68"/>
                <a:gd name="T11" fmla="*/ 27 h 68"/>
                <a:gd name="T12" fmla="*/ 12 w 68"/>
                <a:gd name="T13" fmla="*/ 35 h 68"/>
                <a:gd name="T14" fmla="*/ 18 w 68"/>
                <a:gd name="T15" fmla="*/ 41 h 68"/>
                <a:gd name="T16" fmla="*/ 26 w 68"/>
                <a:gd name="T17" fmla="*/ 45 h 68"/>
                <a:gd name="T18" fmla="*/ 34 w 68"/>
                <a:gd name="T19" fmla="*/ 48 h 68"/>
                <a:gd name="T20" fmla="*/ 49 w 68"/>
                <a:gd name="T21" fmla="*/ 50 h 68"/>
                <a:gd name="T22" fmla="*/ 49 w 68"/>
                <a:gd name="T23" fmla="*/ 50 h 68"/>
                <a:gd name="T24" fmla="*/ 57 w 68"/>
                <a:gd name="T25" fmla="*/ 46 h 68"/>
                <a:gd name="T26" fmla="*/ 59 w 68"/>
                <a:gd name="T27" fmla="*/ 43 h 68"/>
                <a:gd name="T28" fmla="*/ 59 w 68"/>
                <a:gd name="T29" fmla="*/ 41 h 68"/>
                <a:gd name="T30" fmla="*/ 57 w 68"/>
                <a:gd name="T31" fmla="*/ 31 h 68"/>
                <a:gd name="T32" fmla="*/ 53 w 68"/>
                <a:gd name="T33" fmla="*/ 23 h 68"/>
                <a:gd name="T34" fmla="*/ 45 w 68"/>
                <a:gd name="T35" fmla="*/ 17 h 68"/>
                <a:gd name="T36" fmla="*/ 37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5133" name="Freeform 64"/>
            <p:cNvSpPr>
              <a:spLocks/>
            </p:cNvSpPr>
            <p:nvPr/>
          </p:nvSpPr>
          <p:spPr bwMode="gray">
            <a:xfrm>
              <a:off x="2534" y="1221"/>
              <a:ext cx="105" cy="66"/>
            </a:xfrm>
            <a:custGeom>
              <a:avLst/>
              <a:gdLst>
                <a:gd name="T0" fmla="*/ 22 w 106"/>
                <a:gd name="T1" fmla="*/ 15 h 76"/>
                <a:gd name="T2" fmla="*/ 0 w 106"/>
                <a:gd name="T3" fmla="*/ 20 h 76"/>
                <a:gd name="T4" fmla="*/ 0 w 106"/>
                <a:gd name="T5" fmla="*/ 20 h 76"/>
                <a:gd name="T6" fmla="*/ 16 w 106"/>
                <a:gd name="T7" fmla="*/ 21 h 76"/>
                <a:gd name="T8" fmla="*/ 32 w 106"/>
                <a:gd name="T9" fmla="*/ 21 h 76"/>
                <a:gd name="T10" fmla="*/ 46 w 106"/>
                <a:gd name="T11" fmla="*/ 21 h 76"/>
                <a:gd name="T12" fmla="*/ 53 w 106"/>
                <a:gd name="T13" fmla="*/ 19 h 76"/>
                <a:gd name="T14" fmla="*/ 63 w 106"/>
                <a:gd name="T15" fmla="*/ 17 h 76"/>
                <a:gd name="T16" fmla="*/ 73 w 106"/>
                <a:gd name="T17" fmla="*/ 15 h 76"/>
                <a:gd name="T18" fmla="*/ 81 w 106"/>
                <a:gd name="T19" fmla="*/ 11 h 76"/>
                <a:gd name="T20" fmla="*/ 89 w 106"/>
                <a:gd name="T21" fmla="*/ 9 h 76"/>
                <a:gd name="T22" fmla="*/ 97 w 106"/>
                <a:gd name="T23" fmla="*/ 0 h 76"/>
                <a:gd name="T24" fmla="*/ 97 w 106"/>
                <a:gd name="T25" fmla="*/ 0 h 76"/>
                <a:gd name="T26" fmla="*/ 71 w 106"/>
                <a:gd name="T27" fmla="*/ 3 h 76"/>
                <a:gd name="T28" fmla="*/ 59 w 106"/>
                <a:gd name="T29" fmla="*/ 3 h 76"/>
                <a:gd name="T30" fmla="*/ 53 w 106"/>
                <a:gd name="T31" fmla="*/ 3 h 76"/>
                <a:gd name="T32" fmla="*/ 48 w 106"/>
                <a:gd name="T33" fmla="*/ 6 h 76"/>
                <a:gd name="T34" fmla="*/ 38 w 106"/>
                <a:gd name="T35" fmla="*/ 8 h 76"/>
                <a:gd name="T36" fmla="*/ 30 w 106"/>
                <a:gd name="T37" fmla="*/ 11 h 76"/>
                <a:gd name="T38" fmla="*/ 22 w 106"/>
                <a:gd name="T39" fmla="*/ 15 h 76"/>
                <a:gd name="T40" fmla="*/ 22 w 106"/>
                <a:gd name="T41" fmla="*/ 1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5134" name="Freeform 65"/>
            <p:cNvSpPr>
              <a:spLocks/>
            </p:cNvSpPr>
            <p:nvPr/>
          </p:nvSpPr>
          <p:spPr bwMode="gray">
            <a:xfrm>
              <a:off x="2477" y="1391"/>
              <a:ext cx="86" cy="75"/>
            </a:xfrm>
            <a:custGeom>
              <a:avLst/>
              <a:gdLst>
                <a:gd name="T0" fmla="*/ 126 w 82"/>
                <a:gd name="T1" fmla="*/ 33 h 72"/>
                <a:gd name="T2" fmla="*/ 116 w 82"/>
                <a:gd name="T3" fmla="*/ 0 h 72"/>
                <a:gd name="T4" fmla="*/ 116 w 82"/>
                <a:gd name="T5" fmla="*/ 0 h 72"/>
                <a:gd name="T6" fmla="*/ 77 w 82"/>
                <a:gd name="T7" fmla="*/ 8 h 72"/>
                <a:gd name="T8" fmla="*/ 47 w 82"/>
                <a:gd name="T9" fmla="*/ 27 h 72"/>
                <a:gd name="T10" fmla="*/ 29 w 82"/>
                <a:gd name="T11" fmla="*/ 33 h 72"/>
                <a:gd name="T12" fmla="*/ 21 w 82"/>
                <a:gd name="T13" fmla="*/ 42 h 72"/>
                <a:gd name="T14" fmla="*/ 6 w 82"/>
                <a:gd name="T15" fmla="*/ 58 h 72"/>
                <a:gd name="T16" fmla="*/ 0 w 82"/>
                <a:gd name="T17" fmla="*/ 68 h 72"/>
                <a:gd name="T18" fmla="*/ 0 w 82"/>
                <a:gd name="T19" fmla="*/ 98 h 72"/>
                <a:gd name="T20" fmla="*/ 0 w 82"/>
                <a:gd name="T21" fmla="*/ 98 h 72"/>
                <a:gd name="T22" fmla="*/ 25 w 82"/>
                <a:gd name="T23" fmla="*/ 103 h 72"/>
                <a:gd name="T24" fmla="*/ 47 w 82"/>
                <a:gd name="T25" fmla="*/ 101 h 72"/>
                <a:gd name="T26" fmla="*/ 64 w 82"/>
                <a:gd name="T27" fmla="*/ 95 h 72"/>
                <a:gd name="T28" fmla="*/ 81 w 82"/>
                <a:gd name="T29" fmla="*/ 86 h 72"/>
                <a:gd name="T30" fmla="*/ 94 w 82"/>
                <a:gd name="T31" fmla="*/ 74 h 72"/>
                <a:gd name="T32" fmla="*/ 108 w 82"/>
                <a:gd name="T33" fmla="*/ 60 h 72"/>
                <a:gd name="T34" fmla="*/ 126 w 82"/>
                <a:gd name="T35" fmla="*/ 33 h 72"/>
                <a:gd name="T36" fmla="*/ 126 w 82"/>
                <a:gd name="T37" fmla="*/ 3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5135" name="Freeform 66"/>
            <p:cNvSpPr>
              <a:spLocks/>
            </p:cNvSpPr>
            <p:nvPr/>
          </p:nvSpPr>
          <p:spPr bwMode="gray">
            <a:xfrm>
              <a:off x="2448" y="1589"/>
              <a:ext cx="105" cy="66"/>
            </a:xfrm>
            <a:custGeom>
              <a:avLst/>
              <a:gdLst>
                <a:gd name="T0" fmla="*/ 0 w 98"/>
                <a:gd name="T1" fmla="*/ 87 h 62"/>
                <a:gd name="T2" fmla="*/ 25 w 98"/>
                <a:gd name="T3" fmla="*/ 102 h 62"/>
                <a:gd name="T4" fmla="*/ 25 w 98"/>
                <a:gd name="T5" fmla="*/ 102 h 62"/>
                <a:gd name="T6" fmla="*/ 55 w 98"/>
                <a:gd name="T7" fmla="*/ 109 h 62"/>
                <a:gd name="T8" fmla="*/ 81 w 98"/>
                <a:gd name="T9" fmla="*/ 105 h 62"/>
                <a:gd name="T10" fmla="*/ 100 w 98"/>
                <a:gd name="T11" fmla="*/ 99 h 62"/>
                <a:gd name="T12" fmla="*/ 112 w 98"/>
                <a:gd name="T13" fmla="*/ 87 h 62"/>
                <a:gd name="T14" fmla="*/ 123 w 98"/>
                <a:gd name="T15" fmla="*/ 73 h 62"/>
                <a:gd name="T16" fmla="*/ 131 w 98"/>
                <a:gd name="T17" fmla="*/ 59 h 62"/>
                <a:gd name="T18" fmla="*/ 145 w 98"/>
                <a:gd name="T19" fmla="*/ 30 h 62"/>
                <a:gd name="T20" fmla="*/ 182 w 98"/>
                <a:gd name="T21" fmla="*/ 2 h 62"/>
                <a:gd name="T22" fmla="*/ 182 w 98"/>
                <a:gd name="T23" fmla="*/ 2 h 62"/>
                <a:gd name="T24" fmla="*/ 150 w 98"/>
                <a:gd name="T25" fmla="*/ 0 h 62"/>
                <a:gd name="T26" fmla="*/ 120 w 98"/>
                <a:gd name="T27" fmla="*/ 2 h 62"/>
                <a:gd name="T28" fmla="*/ 93 w 98"/>
                <a:gd name="T29" fmla="*/ 6 h 62"/>
                <a:gd name="T30" fmla="*/ 67 w 98"/>
                <a:gd name="T31" fmla="*/ 23 h 62"/>
                <a:gd name="T32" fmla="*/ 45 w 98"/>
                <a:gd name="T33" fmla="*/ 38 h 62"/>
                <a:gd name="T34" fmla="*/ 25 w 98"/>
                <a:gd name="T35" fmla="*/ 52 h 62"/>
                <a:gd name="T36" fmla="*/ 6 w 98"/>
                <a:gd name="T37" fmla="*/ 71 h 62"/>
                <a:gd name="T38" fmla="*/ 0 w 98"/>
                <a:gd name="T39" fmla="*/ 87 h 62"/>
                <a:gd name="T40" fmla="*/ 0 w 98"/>
                <a:gd name="T41" fmla="*/ 8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5136"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3 h 58"/>
                <a:gd name="T12" fmla="*/ 26 w 96"/>
                <a:gd name="T13" fmla="*/ 33 h 58"/>
                <a:gd name="T14" fmla="*/ 42 w 96"/>
                <a:gd name="T15" fmla="*/ 37 h 58"/>
                <a:gd name="T16" fmla="*/ 49 w 96"/>
                <a:gd name="T17" fmla="*/ 40 h 58"/>
                <a:gd name="T18" fmla="*/ 63 w 96"/>
                <a:gd name="T19" fmla="*/ 41 h 58"/>
                <a:gd name="T20" fmla="*/ 69 w 96"/>
                <a:gd name="T21" fmla="*/ 41 h 58"/>
                <a:gd name="T22" fmla="*/ 75 w 96"/>
                <a:gd name="T23" fmla="*/ 40 h 58"/>
                <a:gd name="T24" fmla="*/ 81 w 96"/>
                <a:gd name="T25" fmla="*/ 39 h 58"/>
                <a:gd name="T26" fmla="*/ 85 w 96"/>
                <a:gd name="T27" fmla="*/ 37 h 58"/>
                <a:gd name="T28" fmla="*/ 87 w 96"/>
                <a:gd name="T29" fmla="*/ 14 h 58"/>
                <a:gd name="T30" fmla="*/ 87 w 96"/>
                <a:gd name="T31" fmla="*/ 14 h 58"/>
                <a:gd name="T32" fmla="*/ 69 w 96"/>
                <a:gd name="T33" fmla="*/ 10 h 58"/>
                <a:gd name="T34" fmla="*/ 51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5137" name="Freeform 68"/>
            <p:cNvSpPr>
              <a:spLocks/>
            </p:cNvSpPr>
            <p:nvPr/>
          </p:nvSpPr>
          <p:spPr bwMode="gray">
            <a:xfrm>
              <a:off x="2944" y="854"/>
              <a:ext cx="67" cy="94"/>
            </a:xfrm>
            <a:custGeom>
              <a:avLst/>
              <a:gdLst>
                <a:gd name="T0" fmla="*/ 63 w 64"/>
                <a:gd name="T1" fmla="*/ 6 h 102"/>
                <a:gd name="T2" fmla="*/ 23 w 64"/>
                <a:gd name="T3" fmla="*/ 0 h 102"/>
                <a:gd name="T4" fmla="*/ 23 w 64"/>
                <a:gd name="T5" fmla="*/ 0 h 102"/>
                <a:gd name="T6" fmla="*/ 6 w 64"/>
                <a:gd name="T7" fmla="*/ 7 h 102"/>
                <a:gd name="T8" fmla="*/ 2 w 64"/>
                <a:gd name="T9" fmla="*/ 11 h 102"/>
                <a:gd name="T10" fmla="*/ 0 w 64"/>
                <a:gd name="T11" fmla="*/ 15 h 102"/>
                <a:gd name="T12" fmla="*/ 0 w 64"/>
                <a:gd name="T13" fmla="*/ 19 h 102"/>
                <a:gd name="T14" fmla="*/ 0 w 64"/>
                <a:gd name="T15" fmla="*/ 24 h 102"/>
                <a:gd name="T16" fmla="*/ 4 w 64"/>
                <a:gd name="T17" fmla="*/ 29 h 102"/>
                <a:gd name="T18" fmla="*/ 8 w 64"/>
                <a:gd name="T19" fmla="*/ 35 h 102"/>
                <a:gd name="T20" fmla="*/ 31 w 64"/>
                <a:gd name="T21" fmla="*/ 49 h 102"/>
                <a:gd name="T22" fmla="*/ 31 w 64"/>
                <a:gd name="T23" fmla="*/ 49 h 102"/>
                <a:gd name="T24" fmla="*/ 66 w 64"/>
                <a:gd name="T25" fmla="*/ 38 h 102"/>
                <a:gd name="T26" fmla="*/ 83 w 64"/>
                <a:gd name="T27" fmla="*/ 32 h 102"/>
                <a:gd name="T28" fmla="*/ 91 w 64"/>
                <a:gd name="T29" fmla="*/ 26 h 102"/>
                <a:gd name="T30" fmla="*/ 96 w 64"/>
                <a:gd name="T31" fmla="*/ 21 h 102"/>
                <a:gd name="T32" fmla="*/ 96 w 64"/>
                <a:gd name="T33" fmla="*/ 18 h 102"/>
                <a:gd name="T34" fmla="*/ 93 w 64"/>
                <a:gd name="T35" fmla="*/ 16 h 102"/>
                <a:gd name="T36" fmla="*/ 91 w 64"/>
                <a:gd name="T37" fmla="*/ 13 h 102"/>
                <a:gd name="T38" fmla="*/ 85 w 64"/>
                <a:gd name="T39" fmla="*/ 10 h 102"/>
                <a:gd name="T40" fmla="*/ 63 w 64"/>
                <a:gd name="T41" fmla="*/ 6 h 102"/>
                <a:gd name="T42" fmla="*/ 63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5138" name="Freeform 69"/>
            <p:cNvSpPr>
              <a:spLocks noEditPoints="1"/>
            </p:cNvSpPr>
            <p:nvPr/>
          </p:nvSpPr>
          <p:spPr bwMode="gray">
            <a:xfrm>
              <a:off x="3171" y="665"/>
              <a:ext cx="767" cy="1977"/>
            </a:xfrm>
            <a:custGeom>
              <a:avLst/>
              <a:gdLst>
                <a:gd name="T0" fmla="*/ 596 w 772"/>
                <a:gd name="T1" fmla="*/ 774 h 1976"/>
                <a:gd name="T2" fmla="*/ 648 w 772"/>
                <a:gd name="T3" fmla="*/ 690 h 1976"/>
                <a:gd name="T4" fmla="*/ 646 w 772"/>
                <a:gd name="T5" fmla="*/ 488 h 1976"/>
                <a:gd name="T6" fmla="*/ 654 w 772"/>
                <a:gd name="T7" fmla="*/ 430 h 1976"/>
                <a:gd name="T8" fmla="*/ 654 w 772"/>
                <a:gd name="T9" fmla="*/ 376 h 1976"/>
                <a:gd name="T10" fmla="*/ 636 w 772"/>
                <a:gd name="T11" fmla="*/ 320 h 1976"/>
                <a:gd name="T12" fmla="*/ 606 w 772"/>
                <a:gd name="T13" fmla="*/ 280 h 1976"/>
                <a:gd name="T14" fmla="*/ 608 w 772"/>
                <a:gd name="T15" fmla="*/ 238 h 1976"/>
                <a:gd name="T16" fmla="*/ 570 w 772"/>
                <a:gd name="T17" fmla="*/ 226 h 1976"/>
                <a:gd name="T18" fmla="*/ 540 w 772"/>
                <a:gd name="T19" fmla="*/ 190 h 1976"/>
                <a:gd name="T20" fmla="*/ 531 w 772"/>
                <a:gd name="T21" fmla="*/ 180 h 1976"/>
                <a:gd name="T22" fmla="*/ 496 w 772"/>
                <a:gd name="T23" fmla="*/ 182 h 1976"/>
                <a:gd name="T24" fmla="*/ 488 w 772"/>
                <a:gd name="T25" fmla="*/ 138 h 1976"/>
                <a:gd name="T26" fmla="*/ 442 w 772"/>
                <a:gd name="T27" fmla="*/ 156 h 1976"/>
                <a:gd name="T28" fmla="*/ 444 w 772"/>
                <a:gd name="T29" fmla="*/ 116 h 1976"/>
                <a:gd name="T30" fmla="*/ 402 w 772"/>
                <a:gd name="T31" fmla="*/ 120 h 1976"/>
                <a:gd name="T32" fmla="*/ 367 w 772"/>
                <a:gd name="T33" fmla="*/ 132 h 1976"/>
                <a:gd name="T34" fmla="*/ 367 w 772"/>
                <a:gd name="T35" fmla="*/ 80 h 1976"/>
                <a:gd name="T36" fmla="*/ 356 w 772"/>
                <a:gd name="T37" fmla="*/ 68 h 1976"/>
                <a:gd name="T38" fmla="*/ 326 w 772"/>
                <a:gd name="T39" fmla="*/ 44 h 1976"/>
                <a:gd name="T40" fmla="*/ 294 w 772"/>
                <a:gd name="T41" fmla="*/ 88 h 1976"/>
                <a:gd name="T42" fmla="*/ 286 w 772"/>
                <a:gd name="T43" fmla="*/ 64 h 1976"/>
                <a:gd name="T44" fmla="*/ 310 w 772"/>
                <a:gd name="T45" fmla="*/ 46 h 1976"/>
                <a:gd name="T46" fmla="*/ 236 w 772"/>
                <a:gd name="T47" fmla="*/ 122 h 1976"/>
                <a:gd name="T48" fmla="*/ 223 w 772"/>
                <a:gd name="T49" fmla="*/ 92 h 1976"/>
                <a:gd name="T50" fmla="*/ 270 w 772"/>
                <a:gd name="T51" fmla="*/ 18 h 1976"/>
                <a:gd name="T52" fmla="*/ 208 w 772"/>
                <a:gd name="T53" fmla="*/ 62 h 1976"/>
                <a:gd name="T54" fmla="*/ 204 w 772"/>
                <a:gd name="T55" fmla="*/ 90 h 1976"/>
                <a:gd name="T56" fmla="*/ 198 w 772"/>
                <a:gd name="T57" fmla="*/ 60 h 1976"/>
                <a:gd name="T58" fmla="*/ 202 w 772"/>
                <a:gd name="T59" fmla="*/ 8 h 1976"/>
                <a:gd name="T60" fmla="*/ 174 w 772"/>
                <a:gd name="T61" fmla="*/ 40 h 1976"/>
                <a:gd name="T62" fmla="*/ 152 w 772"/>
                <a:gd name="T63" fmla="*/ 0 h 1976"/>
                <a:gd name="T64" fmla="*/ 146 w 772"/>
                <a:gd name="T65" fmla="*/ 94 h 1976"/>
                <a:gd name="T66" fmla="*/ 128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0 h 1976"/>
                <a:gd name="T78" fmla="*/ 166 w 772"/>
                <a:gd name="T79" fmla="*/ 1964 h 1976"/>
                <a:gd name="T80" fmla="*/ 537 w 772"/>
                <a:gd name="T81" fmla="*/ 1986 h 1976"/>
                <a:gd name="T82" fmla="*/ 616 w 772"/>
                <a:gd name="T83" fmla="*/ 1948 h 1976"/>
                <a:gd name="T84" fmla="*/ 442 w 772"/>
                <a:gd name="T85" fmla="*/ 1920 h 1976"/>
                <a:gd name="T86" fmla="*/ 348 w 772"/>
                <a:gd name="T87" fmla="*/ 1884 h 1976"/>
                <a:gd name="T88" fmla="*/ 246 w 772"/>
                <a:gd name="T89" fmla="*/ 1732 h 1976"/>
                <a:gd name="T90" fmla="*/ 240 w 772"/>
                <a:gd name="T91" fmla="*/ 1578 h 1976"/>
                <a:gd name="T92" fmla="*/ 284 w 772"/>
                <a:gd name="T93" fmla="*/ 1506 h 1976"/>
                <a:gd name="T94" fmla="*/ 519 w 772"/>
                <a:gd name="T95" fmla="*/ 1504 h 1976"/>
                <a:gd name="T96" fmla="*/ 642 w 772"/>
                <a:gd name="T97" fmla="*/ 1462 h 1976"/>
                <a:gd name="T98" fmla="*/ 614 w 772"/>
                <a:gd name="T99" fmla="*/ 1362 h 1976"/>
                <a:gd name="T100" fmla="*/ 652 w 772"/>
                <a:gd name="T101" fmla="*/ 1274 h 1976"/>
                <a:gd name="T102" fmla="*/ 570 w 772"/>
                <a:gd name="T103" fmla="*/ 1230 h 1976"/>
                <a:gd name="T104" fmla="*/ 654 w 772"/>
                <a:gd name="T105" fmla="*/ 1198 h 1976"/>
                <a:gd name="T106" fmla="*/ 657 w 772"/>
                <a:gd name="T107" fmla="*/ 1134 h 1976"/>
                <a:gd name="T108" fmla="*/ 670 w 772"/>
                <a:gd name="T109" fmla="*/ 1062 h 1976"/>
                <a:gd name="T110" fmla="*/ 722 w 772"/>
                <a:gd name="T111" fmla="*/ 1012 h 1976"/>
                <a:gd name="T112" fmla="*/ 462 w 772"/>
                <a:gd name="T113" fmla="*/ 850 h 1976"/>
                <a:gd name="T114" fmla="*/ 342 w 772"/>
                <a:gd name="T115" fmla="*/ 826 h 1976"/>
                <a:gd name="T116" fmla="*/ 394 w 772"/>
                <a:gd name="T117" fmla="*/ 782 h 1976"/>
                <a:gd name="T118" fmla="*/ 502 w 772"/>
                <a:gd name="T119" fmla="*/ 794 h 1976"/>
                <a:gd name="T120" fmla="*/ 486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5139" name="Freeform 70"/>
            <p:cNvSpPr>
              <a:spLocks/>
            </p:cNvSpPr>
            <p:nvPr/>
          </p:nvSpPr>
          <p:spPr bwMode="gray">
            <a:xfrm>
              <a:off x="1020" y="346"/>
              <a:ext cx="2187" cy="3756"/>
            </a:xfrm>
            <a:custGeom>
              <a:avLst/>
              <a:gdLst>
                <a:gd name="T0" fmla="*/ 1898 w 2188"/>
                <a:gd name="T1" fmla="*/ 3290 h 3756"/>
                <a:gd name="T2" fmla="*/ 2178 w 2188"/>
                <a:gd name="T3" fmla="*/ 336 h 3756"/>
                <a:gd name="T4" fmla="*/ 2148 w 2188"/>
                <a:gd name="T5" fmla="*/ 426 h 3756"/>
                <a:gd name="T6" fmla="*/ 2078 w 2188"/>
                <a:gd name="T7" fmla="*/ 368 h 3756"/>
                <a:gd name="T8" fmla="*/ 2070 w 2188"/>
                <a:gd name="T9" fmla="*/ 432 h 3756"/>
                <a:gd name="T10" fmla="*/ 2022 w 2188"/>
                <a:gd name="T11" fmla="*/ 374 h 3756"/>
                <a:gd name="T12" fmla="*/ 1982 w 2188"/>
                <a:gd name="T13" fmla="*/ 446 h 3756"/>
                <a:gd name="T14" fmla="*/ 1952 w 2188"/>
                <a:gd name="T15" fmla="*/ 396 h 3756"/>
                <a:gd name="T16" fmla="*/ 1906 w 2188"/>
                <a:gd name="T17" fmla="*/ 472 h 3756"/>
                <a:gd name="T18" fmla="*/ 1872 w 2188"/>
                <a:gd name="T19" fmla="*/ 416 h 3756"/>
                <a:gd name="T20" fmla="*/ 1842 w 2188"/>
                <a:gd name="T21" fmla="*/ 538 h 3756"/>
                <a:gd name="T22" fmla="*/ 1818 w 2188"/>
                <a:gd name="T23" fmla="*/ 458 h 3756"/>
                <a:gd name="T24" fmla="*/ 1762 w 2188"/>
                <a:gd name="T25" fmla="*/ 502 h 3756"/>
                <a:gd name="T26" fmla="*/ 1740 w 2188"/>
                <a:gd name="T27" fmla="*/ 544 h 3756"/>
                <a:gd name="T28" fmla="*/ 1654 w 2188"/>
                <a:gd name="T29" fmla="*/ 534 h 3756"/>
                <a:gd name="T30" fmla="*/ 1660 w 2188"/>
                <a:gd name="T31" fmla="*/ 594 h 3756"/>
                <a:gd name="T32" fmla="*/ 1548 w 2188"/>
                <a:gd name="T33" fmla="*/ 570 h 3756"/>
                <a:gd name="T34" fmla="*/ 1610 w 2188"/>
                <a:gd name="T35" fmla="*/ 638 h 3756"/>
                <a:gd name="T36" fmla="*/ 1622 w 2188"/>
                <a:gd name="T37" fmla="*/ 668 h 3756"/>
                <a:gd name="T38" fmla="*/ 1530 w 2188"/>
                <a:gd name="T39" fmla="*/ 638 h 3756"/>
                <a:gd name="T40" fmla="*/ 1536 w 2188"/>
                <a:gd name="T41" fmla="*/ 702 h 3756"/>
                <a:gd name="T42" fmla="*/ 1584 w 2188"/>
                <a:gd name="T43" fmla="*/ 762 h 3756"/>
                <a:gd name="T44" fmla="*/ 1412 w 2188"/>
                <a:gd name="T45" fmla="*/ 704 h 3756"/>
                <a:gd name="T46" fmla="*/ 1504 w 2188"/>
                <a:gd name="T47" fmla="*/ 784 h 3756"/>
                <a:gd name="T48" fmla="*/ 1524 w 2188"/>
                <a:gd name="T49" fmla="*/ 848 h 3756"/>
                <a:gd name="T50" fmla="*/ 1494 w 2188"/>
                <a:gd name="T51" fmla="*/ 890 h 3756"/>
                <a:gd name="T52" fmla="*/ 1416 w 2188"/>
                <a:gd name="T53" fmla="*/ 844 h 3756"/>
                <a:gd name="T54" fmla="*/ 1352 w 2188"/>
                <a:gd name="T55" fmla="*/ 830 h 3756"/>
                <a:gd name="T56" fmla="*/ 1300 w 2188"/>
                <a:gd name="T57" fmla="*/ 904 h 3756"/>
                <a:gd name="T58" fmla="*/ 1462 w 2188"/>
                <a:gd name="T59" fmla="*/ 920 h 3756"/>
                <a:gd name="T60" fmla="*/ 1376 w 2188"/>
                <a:gd name="T61" fmla="*/ 982 h 3756"/>
                <a:gd name="T62" fmla="*/ 1412 w 2188"/>
                <a:gd name="T63" fmla="*/ 1038 h 3756"/>
                <a:gd name="T64" fmla="*/ 1444 w 2188"/>
                <a:gd name="T65" fmla="*/ 1058 h 3756"/>
                <a:gd name="T66" fmla="*/ 1426 w 2188"/>
                <a:gd name="T67" fmla="*/ 1156 h 3756"/>
                <a:gd name="T68" fmla="*/ 1358 w 2188"/>
                <a:gd name="T69" fmla="*/ 1182 h 3756"/>
                <a:gd name="T70" fmla="*/ 1364 w 2188"/>
                <a:gd name="T71" fmla="*/ 1242 h 3756"/>
                <a:gd name="T72" fmla="*/ 1386 w 2188"/>
                <a:gd name="T73" fmla="*/ 1290 h 3756"/>
                <a:gd name="T74" fmla="*/ 1382 w 2188"/>
                <a:gd name="T75" fmla="*/ 1342 h 3756"/>
                <a:gd name="T76" fmla="*/ 1400 w 2188"/>
                <a:gd name="T77" fmla="*/ 1384 h 3756"/>
                <a:gd name="T78" fmla="*/ 1428 w 2188"/>
                <a:gd name="T79" fmla="*/ 1404 h 3756"/>
                <a:gd name="T80" fmla="*/ 1474 w 2188"/>
                <a:gd name="T81" fmla="*/ 1472 h 3756"/>
                <a:gd name="T82" fmla="*/ 1530 w 2188"/>
                <a:gd name="T83" fmla="*/ 1486 h 3756"/>
                <a:gd name="T84" fmla="*/ 1566 w 2188"/>
                <a:gd name="T85" fmla="*/ 1588 h 3756"/>
                <a:gd name="T86" fmla="*/ 1622 w 2188"/>
                <a:gd name="T87" fmla="*/ 1496 h 3756"/>
                <a:gd name="T88" fmla="*/ 1634 w 2188"/>
                <a:gd name="T89" fmla="*/ 1570 h 3756"/>
                <a:gd name="T90" fmla="*/ 1722 w 2188"/>
                <a:gd name="T91" fmla="*/ 1560 h 3756"/>
                <a:gd name="T92" fmla="*/ 1710 w 2188"/>
                <a:gd name="T93" fmla="*/ 1614 h 3756"/>
                <a:gd name="T94" fmla="*/ 1714 w 2188"/>
                <a:gd name="T95" fmla="*/ 1660 h 3756"/>
                <a:gd name="T96" fmla="*/ 1750 w 2188"/>
                <a:gd name="T97" fmla="*/ 1698 h 3756"/>
                <a:gd name="T98" fmla="*/ 1786 w 2188"/>
                <a:gd name="T99" fmla="*/ 1742 h 3756"/>
                <a:gd name="T100" fmla="*/ 1842 w 2188"/>
                <a:gd name="T101" fmla="*/ 1692 h 3756"/>
                <a:gd name="T102" fmla="*/ 1876 w 2188"/>
                <a:gd name="T103" fmla="*/ 1682 h 3756"/>
                <a:gd name="T104" fmla="*/ 1906 w 2188"/>
                <a:gd name="T105" fmla="*/ 1748 h 3756"/>
                <a:gd name="T106" fmla="*/ 1926 w 2188"/>
                <a:gd name="T107" fmla="*/ 1794 h 3756"/>
                <a:gd name="T108" fmla="*/ 1956 w 2188"/>
                <a:gd name="T109" fmla="*/ 1864 h 3756"/>
                <a:gd name="T110" fmla="*/ 2022 w 2188"/>
                <a:gd name="T111" fmla="*/ 1936 h 3756"/>
                <a:gd name="T112" fmla="*/ 1950 w 2188"/>
                <a:gd name="T113" fmla="*/ 2136 h 3756"/>
                <a:gd name="T114" fmla="*/ 1742 w 2188"/>
                <a:gd name="T115" fmla="*/ 2224 h 3756"/>
                <a:gd name="T116" fmla="*/ 1614 w 2188"/>
                <a:gd name="T117" fmla="*/ 2286 h 3756"/>
                <a:gd name="T118" fmla="*/ 1810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5140" name="Freeform 71"/>
            <p:cNvSpPr>
              <a:spLocks noEditPoints="1"/>
            </p:cNvSpPr>
            <p:nvPr/>
          </p:nvSpPr>
          <p:spPr bwMode="gray">
            <a:xfrm>
              <a:off x="3267" y="2812"/>
              <a:ext cx="695" cy="687"/>
            </a:xfrm>
            <a:custGeom>
              <a:avLst/>
              <a:gdLst>
                <a:gd name="T0" fmla="*/ 176 w 696"/>
                <a:gd name="T1" fmla="*/ 360 h 676"/>
                <a:gd name="T2" fmla="*/ 186 w 696"/>
                <a:gd name="T3" fmla="*/ 290 h 676"/>
                <a:gd name="T4" fmla="*/ 208 w 696"/>
                <a:gd name="T5" fmla="*/ 236 h 676"/>
                <a:gd name="T6" fmla="*/ 242 w 696"/>
                <a:gd name="T7" fmla="*/ 195 h 676"/>
                <a:gd name="T8" fmla="*/ 290 w 696"/>
                <a:gd name="T9" fmla="*/ 166 h 676"/>
                <a:gd name="T10" fmla="*/ 348 w 696"/>
                <a:gd name="T11" fmla="*/ 154 h 676"/>
                <a:gd name="T12" fmla="*/ 379 w 696"/>
                <a:gd name="T13" fmla="*/ 160 h 676"/>
                <a:gd name="T14" fmla="*/ 429 w 696"/>
                <a:gd name="T15" fmla="*/ 185 h 676"/>
                <a:gd name="T16" fmla="*/ 467 w 696"/>
                <a:gd name="T17" fmla="*/ 215 h 676"/>
                <a:gd name="T18" fmla="*/ 493 w 696"/>
                <a:gd name="T19" fmla="*/ 268 h 676"/>
                <a:gd name="T20" fmla="*/ 507 w 696"/>
                <a:gd name="T21" fmla="*/ 335 h 676"/>
                <a:gd name="T22" fmla="*/ 509 w 696"/>
                <a:gd name="T23" fmla="*/ 387 h 676"/>
                <a:gd name="T24" fmla="*/ 503 w 696"/>
                <a:gd name="T25" fmla="*/ 458 h 676"/>
                <a:gd name="T26" fmla="*/ 485 w 696"/>
                <a:gd name="T27" fmla="*/ 520 h 676"/>
                <a:gd name="T28" fmla="*/ 457 w 696"/>
                <a:gd name="T29" fmla="*/ 569 h 676"/>
                <a:gd name="T30" fmla="*/ 415 w 696"/>
                <a:gd name="T31" fmla="*/ 604 h 676"/>
                <a:gd name="T32" fmla="*/ 361 w 696"/>
                <a:gd name="T33" fmla="*/ 622 h 676"/>
                <a:gd name="T34" fmla="*/ 328 w 696"/>
                <a:gd name="T35" fmla="*/ 622 h 676"/>
                <a:gd name="T36" fmla="*/ 276 w 696"/>
                <a:gd name="T37" fmla="*/ 607 h 676"/>
                <a:gd name="T38" fmla="*/ 232 w 696"/>
                <a:gd name="T39" fmla="*/ 571 h 676"/>
                <a:gd name="T40" fmla="*/ 202 w 696"/>
                <a:gd name="T41" fmla="*/ 520 h 676"/>
                <a:gd name="T42" fmla="*/ 182 w 696"/>
                <a:gd name="T43" fmla="*/ 458 h 676"/>
                <a:gd name="T44" fmla="*/ 176 w 696"/>
                <a:gd name="T45" fmla="*/ 387 h 676"/>
                <a:gd name="T46" fmla="*/ 348 w 696"/>
                <a:gd name="T47" fmla="*/ 782 h 676"/>
                <a:gd name="T48" fmla="*/ 449 w 696"/>
                <a:gd name="T49" fmla="*/ 763 h 676"/>
                <a:gd name="T50" fmla="*/ 541 w 696"/>
                <a:gd name="T51" fmla="*/ 714 h 676"/>
                <a:gd name="T52" fmla="*/ 613 w 696"/>
                <a:gd name="T53" fmla="*/ 638 h 676"/>
                <a:gd name="T54" fmla="*/ 661 w 696"/>
                <a:gd name="T55" fmla="*/ 539 h 676"/>
                <a:gd name="T56" fmla="*/ 685 w 696"/>
                <a:gd name="T57" fmla="*/ 425 h 676"/>
                <a:gd name="T58" fmla="*/ 685 w 696"/>
                <a:gd name="T59" fmla="*/ 344 h 676"/>
                <a:gd name="T60" fmla="*/ 661 w 696"/>
                <a:gd name="T61" fmla="*/ 228 h 676"/>
                <a:gd name="T62" fmla="*/ 611 w 696"/>
                <a:gd name="T63" fmla="*/ 134 h 676"/>
                <a:gd name="T64" fmla="*/ 539 w 696"/>
                <a:gd name="T65" fmla="*/ 61 h 676"/>
                <a:gd name="T66" fmla="*/ 449 w 696"/>
                <a:gd name="T67" fmla="*/ 14 h 676"/>
                <a:gd name="T68" fmla="*/ 348 w 696"/>
                <a:gd name="T69" fmla="*/ 0 h 676"/>
                <a:gd name="T70" fmla="*/ 274 w 696"/>
                <a:gd name="T71" fmla="*/ 6 h 676"/>
                <a:gd name="T72" fmla="*/ 176 w 696"/>
                <a:gd name="T73" fmla="*/ 45 h 676"/>
                <a:gd name="T74" fmla="*/ 96 w 696"/>
                <a:gd name="T75" fmla="*/ 105 h 676"/>
                <a:gd name="T76" fmla="*/ 38 w 696"/>
                <a:gd name="T77" fmla="*/ 193 h 676"/>
                <a:gd name="T78" fmla="*/ 6 w 696"/>
                <a:gd name="T79" fmla="*/ 303 h 676"/>
                <a:gd name="T80" fmla="*/ 0 w 696"/>
                <a:gd name="T81" fmla="*/ 387 h 676"/>
                <a:gd name="T82" fmla="*/ 14 w 696"/>
                <a:gd name="T83" fmla="*/ 506 h 676"/>
                <a:gd name="T84" fmla="*/ 56 w 696"/>
                <a:gd name="T85" fmla="*/ 614 h 676"/>
                <a:gd name="T86" fmla="*/ 122 w 696"/>
                <a:gd name="T87" fmla="*/ 694 h 676"/>
                <a:gd name="T88" fmla="*/ 208 w 696"/>
                <a:gd name="T89" fmla="*/ 752 h 676"/>
                <a:gd name="T90" fmla="*/ 310 w 696"/>
                <a:gd name="T91" fmla="*/ 77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5141" name="Freeform 72"/>
            <p:cNvSpPr>
              <a:spLocks/>
            </p:cNvSpPr>
            <p:nvPr/>
          </p:nvSpPr>
          <p:spPr bwMode="gray">
            <a:xfrm>
              <a:off x="4048" y="2812"/>
              <a:ext cx="486" cy="687"/>
            </a:xfrm>
            <a:custGeom>
              <a:avLst/>
              <a:gdLst>
                <a:gd name="T0" fmla="*/ 460 w 480"/>
                <a:gd name="T1" fmla="*/ 157 h 676"/>
                <a:gd name="T2" fmla="*/ 360 w 480"/>
                <a:gd name="T3" fmla="*/ 144 h 676"/>
                <a:gd name="T4" fmla="*/ 330 w 480"/>
                <a:gd name="T5" fmla="*/ 142 h 676"/>
                <a:gd name="T6" fmla="*/ 275 w 480"/>
                <a:gd name="T7" fmla="*/ 144 h 676"/>
                <a:gd name="T8" fmla="*/ 237 w 480"/>
                <a:gd name="T9" fmla="*/ 154 h 676"/>
                <a:gd name="T10" fmla="*/ 206 w 480"/>
                <a:gd name="T11" fmla="*/ 178 h 676"/>
                <a:gd name="T12" fmla="*/ 196 w 480"/>
                <a:gd name="T13" fmla="*/ 201 h 676"/>
                <a:gd name="T14" fmla="*/ 196 w 480"/>
                <a:gd name="T15" fmla="*/ 207 h 676"/>
                <a:gd name="T16" fmla="*/ 209 w 480"/>
                <a:gd name="T17" fmla="*/ 233 h 676"/>
                <a:gd name="T18" fmla="*/ 247 w 480"/>
                <a:gd name="T19" fmla="*/ 264 h 676"/>
                <a:gd name="T20" fmla="*/ 294 w 480"/>
                <a:gd name="T21" fmla="*/ 293 h 676"/>
                <a:gd name="T22" fmla="*/ 352 w 480"/>
                <a:gd name="T23" fmla="*/ 327 h 676"/>
                <a:gd name="T24" fmla="*/ 415 w 480"/>
                <a:gd name="T25" fmla="*/ 363 h 676"/>
                <a:gd name="T26" fmla="*/ 474 w 480"/>
                <a:gd name="T27" fmla="*/ 409 h 676"/>
                <a:gd name="T28" fmla="*/ 500 w 480"/>
                <a:gd name="T29" fmla="*/ 439 h 676"/>
                <a:gd name="T30" fmla="*/ 518 w 480"/>
                <a:gd name="T31" fmla="*/ 474 h 676"/>
                <a:gd name="T32" fmla="*/ 531 w 480"/>
                <a:gd name="T33" fmla="*/ 513 h 676"/>
                <a:gd name="T34" fmla="*/ 536 w 480"/>
                <a:gd name="T35" fmla="*/ 557 h 676"/>
                <a:gd name="T36" fmla="*/ 536 w 480"/>
                <a:gd name="T37" fmla="*/ 582 h 676"/>
                <a:gd name="T38" fmla="*/ 524 w 480"/>
                <a:gd name="T39" fmla="*/ 631 h 676"/>
                <a:gd name="T40" fmla="*/ 504 w 480"/>
                <a:gd name="T41" fmla="*/ 673 h 676"/>
                <a:gd name="T42" fmla="*/ 472 w 480"/>
                <a:gd name="T43" fmla="*/ 707 h 676"/>
                <a:gd name="T44" fmla="*/ 431 w 480"/>
                <a:gd name="T45" fmla="*/ 736 h 676"/>
                <a:gd name="T46" fmla="*/ 382 w 480"/>
                <a:gd name="T47" fmla="*/ 759 h 676"/>
                <a:gd name="T48" fmla="*/ 328 w 480"/>
                <a:gd name="T49" fmla="*/ 772 h 676"/>
                <a:gd name="T50" fmla="*/ 261 w 480"/>
                <a:gd name="T51" fmla="*/ 779 h 676"/>
                <a:gd name="T52" fmla="*/ 231 w 480"/>
                <a:gd name="T53" fmla="*/ 782 h 676"/>
                <a:gd name="T54" fmla="*/ 168 w 480"/>
                <a:gd name="T55" fmla="*/ 779 h 676"/>
                <a:gd name="T56" fmla="*/ 67 w 480"/>
                <a:gd name="T57" fmla="*/ 761 h 676"/>
                <a:gd name="T58" fmla="*/ 12 w 480"/>
                <a:gd name="T59" fmla="*/ 589 h 676"/>
                <a:gd name="T60" fmla="*/ 63 w 480"/>
                <a:gd name="T61" fmla="*/ 604 h 676"/>
                <a:gd name="T62" fmla="*/ 148 w 480"/>
                <a:gd name="T63" fmla="*/ 627 h 676"/>
                <a:gd name="T64" fmla="*/ 203 w 480"/>
                <a:gd name="T65" fmla="*/ 636 h 676"/>
                <a:gd name="T66" fmla="*/ 237 w 480"/>
                <a:gd name="T67" fmla="*/ 638 h 676"/>
                <a:gd name="T68" fmla="*/ 271 w 480"/>
                <a:gd name="T69" fmla="*/ 634 h 676"/>
                <a:gd name="T70" fmla="*/ 308 w 480"/>
                <a:gd name="T71" fmla="*/ 620 h 676"/>
                <a:gd name="T72" fmla="*/ 332 w 480"/>
                <a:gd name="T73" fmla="*/ 597 h 676"/>
                <a:gd name="T74" fmla="*/ 340 w 480"/>
                <a:gd name="T75" fmla="*/ 564 h 676"/>
                <a:gd name="T76" fmla="*/ 340 w 480"/>
                <a:gd name="T77" fmla="*/ 555 h 676"/>
                <a:gd name="T78" fmla="*/ 330 w 480"/>
                <a:gd name="T79" fmla="*/ 532 h 676"/>
                <a:gd name="T80" fmla="*/ 297 w 480"/>
                <a:gd name="T81" fmla="*/ 504 h 676"/>
                <a:gd name="T82" fmla="*/ 249 w 480"/>
                <a:gd name="T83" fmla="*/ 474 h 676"/>
                <a:gd name="T84" fmla="*/ 186 w 480"/>
                <a:gd name="T85" fmla="*/ 439 h 676"/>
                <a:gd name="T86" fmla="*/ 119 w 480"/>
                <a:gd name="T87" fmla="*/ 400 h 676"/>
                <a:gd name="T88" fmla="*/ 65 w 480"/>
                <a:gd name="T89" fmla="*/ 344 h 676"/>
                <a:gd name="T90" fmla="*/ 34 w 480"/>
                <a:gd name="T91" fmla="*/ 315 h 676"/>
                <a:gd name="T92" fmla="*/ 16 w 480"/>
                <a:gd name="T93" fmla="*/ 276 h 676"/>
                <a:gd name="T94" fmla="*/ 4 w 480"/>
                <a:gd name="T95" fmla="*/ 241 h 676"/>
                <a:gd name="T96" fmla="*/ 0 w 480"/>
                <a:gd name="T97" fmla="*/ 201 h 676"/>
                <a:gd name="T98" fmla="*/ 2 w 480"/>
                <a:gd name="T99" fmla="*/ 181 h 676"/>
                <a:gd name="T100" fmla="*/ 12 w 480"/>
                <a:gd name="T101" fmla="*/ 134 h 676"/>
                <a:gd name="T102" fmla="*/ 32 w 480"/>
                <a:gd name="T103" fmla="*/ 93 h 676"/>
                <a:gd name="T104" fmla="*/ 69 w 480"/>
                <a:gd name="T105" fmla="*/ 65 h 676"/>
                <a:gd name="T106" fmla="*/ 103 w 480"/>
                <a:gd name="T107" fmla="*/ 43 h 676"/>
                <a:gd name="T108" fmla="*/ 154 w 480"/>
                <a:gd name="T109" fmla="*/ 18 h 676"/>
                <a:gd name="T110" fmla="*/ 203 w 480"/>
                <a:gd name="T111" fmla="*/ 6 h 676"/>
                <a:gd name="T112" fmla="*/ 263 w 480"/>
                <a:gd name="T113" fmla="*/ 0 h 676"/>
                <a:gd name="T114" fmla="*/ 294 w 480"/>
                <a:gd name="T115" fmla="*/ 0 h 676"/>
                <a:gd name="T116" fmla="*/ 377 w 480"/>
                <a:gd name="T117" fmla="*/ 2 h 676"/>
                <a:gd name="T118" fmla="*/ 460 w 480"/>
                <a:gd name="T119" fmla="*/ 157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5142" name="Freeform 73"/>
            <p:cNvSpPr>
              <a:spLocks/>
            </p:cNvSpPr>
            <p:nvPr/>
          </p:nvSpPr>
          <p:spPr bwMode="gray">
            <a:xfrm>
              <a:off x="1525" y="2586"/>
              <a:ext cx="248" cy="885"/>
            </a:xfrm>
            <a:custGeom>
              <a:avLst/>
              <a:gdLst>
                <a:gd name="T0" fmla="*/ 20 w 250"/>
                <a:gd name="T1" fmla="*/ 845 h 890"/>
                <a:gd name="T2" fmla="*/ 20 w 250"/>
                <a:gd name="T3" fmla="*/ 845 h 890"/>
                <a:gd name="T4" fmla="*/ 26 w 250"/>
                <a:gd name="T5" fmla="*/ 750 h 890"/>
                <a:gd name="T6" fmla="*/ 28 w 250"/>
                <a:gd name="T7" fmla="*/ 624 h 890"/>
                <a:gd name="T8" fmla="*/ 28 w 250"/>
                <a:gd name="T9" fmla="*/ 296 h 890"/>
                <a:gd name="T10" fmla="*/ 28 w 250"/>
                <a:gd name="T11" fmla="*/ 296 h 890"/>
                <a:gd name="T12" fmla="*/ 26 w 250"/>
                <a:gd name="T13" fmla="*/ 215 h 890"/>
                <a:gd name="T14" fmla="*/ 20 w 250"/>
                <a:gd name="T15" fmla="*/ 135 h 890"/>
                <a:gd name="T16" fmla="*/ 12 w 250"/>
                <a:gd name="T17" fmla="*/ 72 h 890"/>
                <a:gd name="T18" fmla="*/ 0 w 250"/>
                <a:gd name="T19" fmla="*/ 0 h 890"/>
                <a:gd name="T20" fmla="*/ 212 w 250"/>
                <a:gd name="T21" fmla="*/ 0 h 890"/>
                <a:gd name="T22" fmla="*/ 212 w 250"/>
                <a:gd name="T23" fmla="*/ 0 h 890"/>
                <a:gd name="T24" fmla="*/ 212 w 250"/>
                <a:gd name="T25" fmla="*/ 54 h 890"/>
                <a:gd name="T26" fmla="*/ 208 w 250"/>
                <a:gd name="T27" fmla="*/ 105 h 890"/>
                <a:gd name="T28" fmla="*/ 206 w 250"/>
                <a:gd name="T29" fmla="*/ 171 h 890"/>
                <a:gd name="T30" fmla="*/ 206 w 250"/>
                <a:gd name="T31" fmla="*/ 245 h 890"/>
                <a:gd name="T32" fmla="*/ 206 w 250"/>
                <a:gd name="T33" fmla="*/ 551 h 890"/>
                <a:gd name="T34" fmla="*/ 206 w 250"/>
                <a:gd name="T35" fmla="*/ 551 h 890"/>
                <a:gd name="T36" fmla="*/ 208 w 250"/>
                <a:gd name="T37" fmla="*/ 619 h 890"/>
                <a:gd name="T38" fmla="*/ 214 w 250"/>
                <a:gd name="T39" fmla="*/ 700 h 890"/>
                <a:gd name="T40" fmla="*/ 222 w 250"/>
                <a:gd name="T41" fmla="*/ 778 h 890"/>
                <a:gd name="T42" fmla="*/ 232 w 250"/>
                <a:gd name="T43" fmla="*/ 845 h 890"/>
                <a:gd name="T44" fmla="*/ 20 w 250"/>
                <a:gd name="T45" fmla="*/ 84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5143" name="Freeform 74"/>
            <p:cNvSpPr>
              <a:spLocks noEditPoints="1"/>
            </p:cNvSpPr>
            <p:nvPr/>
          </p:nvSpPr>
          <p:spPr bwMode="gray">
            <a:xfrm>
              <a:off x="1906" y="2812"/>
              <a:ext cx="724" cy="941"/>
            </a:xfrm>
            <a:custGeom>
              <a:avLst/>
              <a:gdLst>
                <a:gd name="T0" fmla="*/ 213 w 722"/>
                <a:gd name="T1" fmla="*/ 337 h 938"/>
                <a:gd name="T2" fmla="*/ 223 w 722"/>
                <a:gd name="T3" fmla="*/ 273 h 938"/>
                <a:gd name="T4" fmla="*/ 245 w 722"/>
                <a:gd name="T5" fmla="*/ 221 h 938"/>
                <a:gd name="T6" fmla="*/ 277 w 722"/>
                <a:gd name="T7" fmla="*/ 179 h 938"/>
                <a:gd name="T8" fmla="*/ 321 w 722"/>
                <a:gd name="T9" fmla="*/ 146 h 938"/>
                <a:gd name="T10" fmla="*/ 379 w 722"/>
                <a:gd name="T11" fmla="*/ 136 h 938"/>
                <a:gd name="T12" fmla="*/ 415 w 722"/>
                <a:gd name="T13" fmla="*/ 140 h 938"/>
                <a:gd name="T14" fmla="*/ 465 w 722"/>
                <a:gd name="T15" fmla="*/ 169 h 938"/>
                <a:gd name="T16" fmla="*/ 505 w 722"/>
                <a:gd name="T17" fmla="*/ 205 h 938"/>
                <a:gd name="T18" fmla="*/ 535 w 722"/>
                <a:gd name="T19" fmla="*/ 255 h 938"/>
                <a:gd name="T20" fmla="*/ 560 w 722"/>
                <a:gd name="T21" fmla="*/ 315 h 938"/>
                <a:gd name="T22" fmla="*/ 564 w 722"/>
                <a:gd name="T23" fmla="*/ 361 h 938"/>
                <a:gd name="T24" fmla="*/ 556 w 722"/>
                <a:gd name="T25" fmla="*/ 419 h 938"/>
                <a:gd name="T26" fmla="*/ 531 w 722"/>
                <a:gd name="T27" fmla="*/ 469 h 938"/>
                <a:gd name="T28" fmla="*/ 501 w 722"/>
                <a:gd name="T29" fmla="*/ 516 h 938"/>
                <a:gd name="T30" fmla="*/ 459 w 722"/>
                <a:gd name="T31" fmla="*/ 544 h 938"/>
                <a:gd name="T32" fmla="*/ 407 w 722"/>
                <a:gd name="T33" fmla="*/ 556 h 938"/>
                <a:gd name="T34" fmla="*/ 367 w 722"/>
                <a:gd name="T35" fmla="*/ 556 h 938"/>
                <a:gd name="T36" fmla="*/ 313 w 722"/>
                <a:gd name="T37" fmla="*/ 544 h 938"/>
                <a:gd name="T38" fmla="*/ 269 w 722"/>
                <a:gd name="T39" fmla="*/ 520 h 938"/>
                <a:gd name="T40" fmla="*/ 239 w 722"/>
                <a:gd name="T41" fmla="*/ 481 h 938"/>
                <a:gd name="T42" fmla="*/ 219 w 722"/>
                <a:gd name="T43" fmla="*/ 423 h 938"/>
                <a:gd name="T44" fmla="*/ 213 w 722"/>
                <a:gd name="T45" fmla="*/ 361 h 938"/>
                <a:gd name="T46" fmla="*/ 239 w 722"/>
                <a:gd name="T47" fmla="*/ 953 h 938"/>
                <a:gd name="T48" fmla="*/ 227 w 722"/>
                <a:gd name="T49" fmla="*/ 744 h 938"/>
                <a:gd name="T50" fmla="*/ 227 w 722"/>
                <a:gd name="T51" fmla="*/ 632 h 938"/>
                <a:gd name="T52" fmla="*/ 305 w 722"/>
                <a:gd name="T53" fmla="*/ 672 h 938"/>
                <a:gd name="T54" fmla="*/ 393 w 722"/>
                <a:gd name="T55" fmla="*/ 692 h 938"/>
                <a:gd name="T56" fmla="*/ 463 w 722"/>
                <a:gd name="T57" fmla="*/ 692 h 938"/>
                <a:gd name="T58" fmla="*/ 562 w 722"/>
                <a:gd name="T59" fmla="*/ 670 h 938"/>
                <a:gd name="T60" fmla="*/ 636 w 722"/>
                <a:gd name="T61" fmla="*/ 622 h 938"/>
                <a:gd name="T62" fmla="*/ 692 w 722"/>
                <a:gd name="T63" fmla="*/ 554 h 938"/>
                <a:gd name="T64" fmla="*/ 728 w 722"/>
                <a:gd name="T65" fmla="*/ 459 h 938"/>
                <a:gd name="T66" fmla="*/ 740 w 722"/>
                <a:gd name="T67" fmla="*/ 359 h 938"/>
                <a:gd name="T68" fmla="*/ 734 w 722"/>
                <a:gd name="T69" fmla="*/ 285 h 938"/>
                <a:gd name="T70" fmla="*/ 704 w 722"/>
                <a:gd name="T71" fmla="*/ 187 h 938"/>
                <a:gd name="T72" fmla="*/ 654 w 722"/>
                <a:gd name="T73" fmla="*/ 98 h 938"/>
                <a:gd name="T74" fmla="*/ 584 w 722"/>
                <a:gd name="T75" fmla="*/ 40 h 938"/>
                <a:gd name="T76" fmla="*/ 487 w 722"/>
                <a:gd name="T77" fmla="*/ 6 h 938"/>
                <a:gd name="T78" fmla="*/ 421 w 722"/>
                <a:gd name="T79" fmla="*/ 0 h 938"/>
                <a:gd name="T80" fmla="*/ 357 w 722"/>
                <a:gd name="T81" fmla="*/ 6 h 938"/>
                <a:gd name="T82" fmla="*/ 307 w 722"/>
                <a:gd name="T83" fmla="*/ 22 h 938"/>
                <a:gd name="T84" fmla="*/ 235 w 722"/>
                <a:gd name="T85" fmla="*/ 70 h 938"/>
                <a:gd name="T86" fmla="*/ 199 w 722"/>
                <a:gd name="T87" fmla="*/ 106 h 938"/>
                <a:gd name="T88" fmla="*/ 168 w 722"/>
                <a:gd name="T89" fmla="*/ 16 h 938"/>
                <a:gd name="T90" fmla="*/ 16 w 722"/>
                <a:gd name="T91" fmla="*/ 110 h 938"/>
                <a:gd name="T92" fmla="*/ 38 w 722"/>
                <a:gd name="T93" fmla="*/ 279 h 938"/>
                <a:gd name="T94" fmla="*/ 40 w 722"/>
                <a:gd name="T95" fmla="*/ 632 h 938"/>
                <a:gd name="T96" fmla="*/ 38 w 722"/>
                <a:gd name="T97" fmla="*/ 712 h 938"/>
                <a:gd name="T98" fmla="*/ 239 w 722"/>
                <a:gd name="T99" fmla="*/ 953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5144" name="Freeform 75"/>
            <p:cNvSpPr>
              <a:spLocks/>
            </p:cNvSpPr>
            <p:nvPr/>
          </p:nvSpPr>
          <p:spPr bwMode="gray">
            <a:xfrm>
              <a:off x="2715" y="2812"/>
              <a:ext cx="476" cy="687"/>
            </a:xfrm>
            <a:custGeom>
              <a:avLst/>
              <a:gdLst>
                <a:gd name="T0" fmla="*/ 369 w 480"/>
                <a:gd name="T1" fmla="*/ 154 h 676"/>
                <a:gd name="T2" fmla="*/ 296 w 480"/>
                <a:gd name="T3" fmla="*/ 142 h 676"/>
                <a:gd name="T4" fmla="*/ 276 w 480"/>
                <a:gd name="T5" fmla="*/ 142 h 676"/>
                <a:gd name="T6" fmla="*/ 230 w 480"/>
                <a:gd name="T7" fmla="*/ 144 h 676"/>
                <a:gd name="T8" fmla="*/ 192 w 480"/>
                <a:gd name="T9" fmla="*/ 154 h 676"/>
                <a:gd name="T10" fmla="*/ 174 w 480"/>
                <a:gd name="T11" fmla="*/ 178 h 676"/>
                <a:gd name="T12" fmla="*/ 169 w 480"/>
                <a:gd name="T13" fmla="*/ 201 h 676"/>
                <a:gd name="T14" fmla="*/ 169 w 480"/>
                <a:gd name="T15" fmla="*/ 207 h 676"/>
                <a:gd name="T16" fmla="*/ 175 w 480"/>
                <a:gd name="T17" fmla="*/ 233 h 676"/>
                <a:gd name="T18" fmla="*/ 202 w 480"/>
                <a:gd name="T19" fmla="*/ 264 h 676"/>
                <a:gd name="T20" fmla="*/ 246 w 480"/>
                <a:gd name="T21" fmla="*/ 293 h 676"/>
                <a:gd name="T22" fmla="*/ 292 w 480"/>
                <a:gd name="T23" fmla="*/ 327 h 676"/>
                <a:gd name="T24" fmla="*/ 343 w 480"/>
                <a:gd name="T25" fmla="*/ 363 h 676"/>
                <a:gd name="T26" fmla="*/ 396 w 480"/>
                <a:gd name="T27" fmla="*/ 409 h 676"/>
                <a:gd name="T28" fmla="*/ 412 w 480"/>
                <a:gd name="T29" fmla="*/ 439 h 676"/>
                <a:gd name="T30" fmla="*/ 428 w 480"/>
                <a:gd name="T31" fmla="*/ 474 h 676"/>
                <a:gd name="T32" fmla="*/ 440 w 480"/>
                <a:gd name="T33" fmla="*/ 513 h 676"/>
                <a:gd name="T34" fmla="*/ 444 w 480"/>
                <a:gd name="T35" fmla="*/ 557 h 676"/>
                <a:gd name="T36" fmla="*/ 444 w 480"/>
                <a:gd name="T37" fmla="*/ 582 h 676"/>
                <a:gd name="T38" fmla="*/ 434 w 480"/>
                <a:gd name="T39" fmla="*/ 631 h 676"/>
                <a:gd name="T40" fmla="*/ 415 w 480"/>
                <a:gd name="T41" fmla="*/ 673 h 676"/>
                <a:gd name="T42" fmla="*/ 394 w 480"/>
                <a:gd name="T43" fmla="*/ 707 h 676"/>
                <a:gd name="T44" fmla="*/ 359 w 480"/>
                <a:gd name="T45" fmla="*/ 736 h 676"/>
                <a:gd name="T46" fmla="*/ 315 w 480"/>
                <a:gd name="T47" fmla="*/ 759 h 676"/>
                <a:gd name="T48" fmla="*/ 274 w 480"/>
                <a:gd name="T49" fmla="*/ 772 h 676"/>
                <a:gd name="T50" fmla="*/ 216 w 480"/>
                <a:gd name="T51" fmla="*/ 779 h 676"/>
                <a:gd name="T52" fmla="*/ 186 w 480"/>
                <a:gd name="T53" fmla="*/ 782 h 676"/>
                <a:gd name="T54" fmla="*/ 141 w 480"/>
                <a:gd name="T55" fmla="*/ 779 h 676"/>
                <a:gd name="T56" fmla="*/ 58 w 480"/>
                <a:gd name="T57" fmla="*/ 761 h 676"/>
                <a:gd name="T58" fmla="*/ 12 w 480"/>
                <a:gd name="T59" fmla="*/ 589 h 676"/>
                <a:gd name="T60" fmla="*/ 54 w 480"/>
                <a:gd name="T61" fmla="*/ 604 h 676"/>
                <a:gd name="T62" fmla="*/ 121 w 480"/>
                <a:gd name="T63" fmla="*/ 627 h 676"/>
                <a:gd name="T64" fmla="*/ 173 w 480"/>
                <a:gd name="T65" fmla="*/ 636 h 676"/>
                <a:gd name="T66" fmla="*/ 192 w 480"/>
                <a:gd name="T67" fmla="*/ 638 h 676"/>
                <a:gd name="T68" fmla="*/ 226 w 480"/>
                <a:gd name="T69" fmla="*/ 634 h 676"/>
                <a:gd name="T70" fmla="*/ 256 w 480"/>
                <a:gd name="T71" fmla="*/ 620 h 676"/>
                <a:gd name="T72" fmla="*/ 278 w 480"/>
                <a:gd name="T73" fmla="*/ 597 h 676"/>
                <a:gd name="T74" fmla="*/ 284 w 480"/>
                <a:gd name="T75" fmla="*/ 564 h 676"/>
                <a:gd name="T76" fmla="*/ 284 w 480"/>
                <a:gd name="T77" fmla="*/ 555 h 676"/>
                <a:gd name="T78" fmla="*/ 276 w 480"/>
                <a:gd name="T79" fmla="*/ 532 h 676"/>
                <a:gd name="T80" fmla="*/ 248 w 480"/>
                <a:gd name="T81" fmla="*/ 504 h 676"/>
                <a:gd name="T82" fmla="*/ 204 w 480"/>
                <a:gd name="T83" fmla="*/ 474 h 676"/>
                <a:gd name="T84" fmla="*/ 157 w 480"/>
                <a:gd name="T85" fmla="*/ 439 h 676"/>
                <a:gd name="T86" fmla="*/ 101 w 480"/>
                <a:gd name="T87" fmla="*/ 400 h 676"/>
                <a:gd name="T88" fmla="*/ 56 w 480"/>
                <a:gd name="T89" fmla="*/ 344 h 676"/>
                <a:gd name="T90" fmla="*/ 34 w 480"/>
                <a:gd name="T91" fmla="*/ 315 h 676"/>
                <a:gd name="T92" fmla="*/ 16 w 480"/>
                <a:gd name="T93" fmla="*/ 276 h 676"/>
                <a:gd name="T94" fmla="*/ 4 w 480"/>
                <a:gd name="T95" fmla="*/ 241 h 676"/>
                <a:gd name="T96" fmla="*/ 0 w 480"/>
                <a:gd name="T97" fmla="*/ 201 h 676"/>
                <a:gd name="T98" fmla="*/ 2 w 480"/>
                <a:gd name="T99" fmla="*/ 181 h 676"/>
                <a:gd name="T100" fmla="*/ 12 w 480"/>
                <a:gd name="T101" fmla="*/ 134 h 676"/>
                <a:gd name="T102" fmla="*/ 32 w 480"/>
                <a:gd name="T103" fmla="*/ 93 h 676"/>
                <a:gd name="T104" fmla="*/ 60 w 480"/>
                <a:gd name="T105" fmla="*/ 65 h 676"/>
                <a:gd name="T106" fmla="*/ 85 w 480"/>
                <a:gd name="T107" fmla="*/ 43 h 676"/>
                <a:gd name="T108" fmla="*/ 127 w 480"/>
                <a:gd name="T109" fmla="*/ 18 h 676"/>
                <a:gd name="T110" fmla="*/ 173 w 480"/>
                <a:gd name="T111" fmla="*/ 6 h 676"/>
                <a:gd name="T112" fmla="*/ 218 w 480"/>
                <a:gd name="T113" fmla="*/ 0 h 676"/>
                <a:gd name="T114" fmla="*/ 246 w 480"/>
                <a:gd name="T115" fmla="*/ 0 h 676"/>
                <a:gd name="T116" fmla="*/ 317 w 480"/>
                <a:gd name="T117" fmla="*/ 4 h 676"/>
                <a:gd name="T118" fmla="*/ 369 w 480"/>
                <a:gd name="T119" fmla="*/ 154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26" name="TextBox 25"/>
          <p:cNvSpPr txBox="1"/>
          <p:nvPr/>
        </p:nvSpPr>
        <p:spPr>
          <a:xfrm>
            <a:off x="304800" y="1295400"/>
            <a:ext cx="1498600" cy="738188"/>
          </a:xfrm>
          <a:prstGeom prst="rect">
            <a:avLst/>
          </a:prstGeom>
          <a:noFill/>
        </p:spPr>
        <p:txBody>
          <a:bodyPr>
            <a:spAutoFit/>
          </a:bodyPr>
          <a:lstStyle/>
          <a:p>
            <a:pPr defTabSz="457200" eaLnBrk="0" fontAlgn="auto" hangingPunct="0">
              <a:spcBef>
                <a:spcPts val="0"/>
              </a:spcBef>
              <a:spcAft>
                <a:spcPts val="0"/>
              </a:spcAft>
              <a:defRPr/>
            </a:pPr>
            <a:r>
              <a:rPr lang="en-US" sz="1400" b="1" dirty="0">
                <a:solidFill>
                  <a:srgbClr val="466ABA"/>
                </a:solidFill>
                <a:latin typeface="+mn-lt"/>
                <a:cs typeface="+mn-cs"/>
              </a:rPr>
              <a:t>United States</a:t>
            </a:r>
          </a:p>
          <a:p>
            <a:pPr defTabSz="457200" eaLnBrk="0" fontAlgn="auto" hangingPunct="0">
              <a:spcBef>
                <a:spcPts val="0"/>
              </a:spcBef>
              <a:spcAft>
                <a:spcPts val="0"/>
              </a:spcAft>
              <a:defRPr/>
            </a:pPr>
            <a:r>
              <a:rPr lang="en-US" sz="1400" b="1" dirty="0">
                <a:solidFill>
                  <a:srgbClr val="D0BD30"/>
                </a:solidFill>
                <a:latin typeface="+mn-lt"/>
                <a:cs typeface="+mn-cs"/>
              </a:rPr>
              <a:t>Canada</a:t>
            </a:r>
          </a:p>
          <a:p>
            <a:pPr defTabSz="457200" eaLnBrk="0" fontAlgn="auto" hangingPunct="0">
              <a:spcBef>
                <a:spcPts val="0"/>
              </a:spcBef>
              <a:spcAft>
                <a:spcPts val="0"/>
              </a:spcAft>
              <a:defRPr/>
            </a:pPr>
            <a:endParaRPr lang="en-US" sz="1400" b="1" dirty="0">
              <a:solidFill>
                <a:schemeClr val="accent6"/>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grpSp>
        <p:nvGrpSpPr>
          <p:cNvPr id="6148" name="Group 60"/>
          <p:cNvGrpSpPr>
            <a:grpSpLocks/>
          </p:cNvGrpSpPr>
          <p:nvPr/>
        </p:nvGrpSpPr>
        <p:grpSpPr bwMode="auto">
          <a:xfrm>
            <a:off x="228600" y="128588"/>
            <a:ext cx="685800" cy="633412"/>
            <a:chOff x="1020" y="346"/>
            <a:chExt cx="4114" cy="3756"/>
          </a:xfrm>
        </p:grpSpPr>
        <p:sp>
          <p:nvSpPr>
            <p:cNvPr id="615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615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615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615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615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615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615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616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616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616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616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616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616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616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616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6149" name="Text Box 26"/>
          <p:cNvSpPr txBox="1">
            <a:spLocks noChangeArrowheads="1"/>
          </p:cNvSpPr>
          <p:nvPr/>
        </p:nvSpPr>
        <p:spPr bwMode="auto">
          <a:xfrm>
            <a:off x="914400" y="36513"/>
            <a:ext cx="8229600" cy="954087"/>
          </a:xfrm>
          <a:prstGeom prst="rect">
            <a:avLst/>
          </a:prstGeom>
          <a:noFill/>
          <a:ln w="25400">
            <a:noFill/>
            <a:miter lim="800000"/>
            <a:headEnd/>
            <a:tailEnd/>
          </a:ln>
        </p:spPr>
        <p:txBody>
          <a:bodyPr>
            <a:spAutoFit/>
          </a:bodyPr>
          <a:lstStyle/>
          <a:p>
            <a:pPr>
              <a:spcBef>
                <a:spcPct val="50000"/>
              </a:spcBef>
            </a:pPr>
            <a:r>
              <a:rPr lang="en-US" sz="2800" b="1">
                <a:solidFill>
                  <a:schemeClr val="bg1"/>
                </a:solidFill>
                <a:latin typeface="Arial Black" pitchFamily="34" charset="0"/>
              </a:rPr>
              <a:t>However, candidates should be prepared to provide useful information too</a:t>
            </a:r>
          </a:p>
        </p:txBody>
      </p:sp>
      <p:sp>
        <p:nvSpPr>
          <p:cNvPr id="6150" name="Text Box 29"/>
          <p:cNvSpPr txBox="1">
            <a:spLocks noChangeArrowheads="1"/>
          </p:cNvSpPr>
          <p:nvPr/>
        </p:nvSpPr>
        <p:spPr bwMode="auto">
          <a:xfrm>
            <a:off x="203200" y="6199188"/>
            <a:ext cx="8763000" cy="461962"/>
          </a:xfrm>
          <a:prstGeom prst="rect">
            <a:avLst/>
          </a:prstGeom>
          <a:noFill/>
          <a:ln w="9525" algn="ctr">
            <a:solidFill>
              <a:schemeClr val="tx1"/>
            </a:solidFill>
            <a:miter lim="800000"/>
            <a:headEnd/>
            <a:tailEnd/>
          </a:ln>
        </p:spPr>
        <p:txBody>
          <a:bodyPr>
            <a:spAutoFit/>
          </a:bodyPr>
          <a:lstStyle/>
          <a:p>
            <a:pPr defTabSz="457200" fontAlgn="b"/>
            <a:r>
              <a:rPr lang="en-US" sz="1200" b="1">
                <a:solidFill>
                  <a:srgbClr val="000000"/>
                </a:solidFill>
                <a:latin typeface="Calibri" pitchFamily="34" charset="0"/>
              </a:rPr>
              <a:t>Q21. How can applicants give you more information about their UK-earned degrees, so that you feel confident in assessing the quality of the degree? What are the best ways for them to do this? </a:t>
            </a:r>
            <a:r>
              <a:rPr lang="en-US" sz="1200" b="1" i="1">
                <a:solidFill>
                  <a:srgbClr val="000000"/>
                </a:solidFill>
                <a:latin typeface="Calibri" pitchFamily="34" charset="0"/>
              </a:rPr>
              <a:t>Base: All respondents</a:t>
            </a:r>
            <a:endParaRPr lang="fr-FR" sz="1200" b="1">
              <a:solidFill>
                <a:srgbClr val="000000"/>
              </a:solidFill>
              <a:latin typeface="Calibri" pitchFamily="34" charset="0"/>
            </a:endParaRPr>
          </a:p>
        </p:txBody>
      </p:sp>
      <p:graphicFrame>
        <p:nvGraphicFramePr>
          <p:cNvPr id="6146" name="Object 21"/>
          <p:cNvGraphicFramePr>
            <a:graphicFrameLocks/>
          </p:cNvGraphicFramePr>
          <p:nvPr/>
        </p:nvGraphicFramePr>
        <p:xfrm>
          <a:off x="203200" y="1016000"/>
          <a:ext cx="8763000" cy="5041900"/>
        </p:xfrm>
        <a:graphic>
          <a:graphicData uri="http://schemas.openxmlformats.org/presentationml/2006/ole">
            <p:oleObj spid="_x0000_s6147" name="Worksheet" r:id="rId4" imgW="0" imgH="0" progId="Excel.Sheet.8">
              <p:embed/>
            </p:oleObj>
          </a:graphicData>
        </a:graphic>
      </p:graphicFrame>
      <p:sp>
        <p:nvSpPr>
          <p:cNvPr id="6151" name="Rectangle 25"/>
          <p:cNvSpPr>
            <a:spLocks noChangeArrowheads="1"/>
          </p:cNvSpPr>
          <p:nvPr/>
        </p:nvSpPr>
        <p:spPr bwMode="auto">
          <a:xfrm>
            <a:off x="342900" y="1854200"/>
            <a:ext cx="4216400" cy="2387600"/>
          </a:xfrm>
          <a:prstGeom prst="rect">
            <a:avLst/>
          </a:prstGeom>
          <a:noFill/>
          <a:ln w="28575" algn="ctr">
            <a:solidFill>
              <a:srgbClr val="FF0000"/>
            </a:solidFill>
            <a:round/>
            <a:headEnd/>
            <a:tailEnd/>
          </a:ln>
        </p:spPr>
        <p:txBody>
          <a:bodyPr/>
          <a:lstStyle/>
          <a:p>
            <a:pPr algn="ctr" eaLnBrk="0" hangingPunct="0"/>
            <a:endParaRPr lang="en-US" sz="2400">
              <a:solidFill>
                <a:schemeClr val="accent1"/>
              </a:solidFill>
            </a:endParaRPr>
          </a:p>
        </p:txBody>
      </p:sp>
      <p:sp>
        <p:nvSpPr>
          <p:cNvPr id="25" name="TextBox 24"/>
          <p:cNvSpPr txBox="1"/>
          <p:nvPr/>
        </p:nvSpPr>
        <p:spPr>
          <a:xfrm>
            <a:off x="304800" y="1143000"/>
            <a:ext cx="1498600" cy="738188"/>
          </a:xfrm>
          <a:prstGeom prst="rect">
            <a:avLst/>
          </a:prstGeom>
          <a:noFill/>
        </p:spPr>
        <p:txBody>
          <a:bodyPr>
            <a:spAutoFit/>
          </a:bodyPr>
          <a:lstStyle/>
          <a:p>
            <a:pPr defTabSz="457200" eaLnBrk="0" fontAlgn="auto" hangingPunct="0">
              <a:spcBef>
                <a:spcPts val="0"/>
              </a:spcBef>
              <a:spcAft>
                <a:spcPts val="0"/>
              </a:spcAft>
              <a:defRPr/>
            </a:pPr>
            <a:r>
              <a:rPr lang="en-US" sz="1400" b="1" dirty="0">
                <a:solidFill>
                  <a:srgbClr val="466ABA"/>
                </a:solidFill>
                <a:latin typeface="+mn-lt"/>
                <a:cs typeface="+mn-cs"/>
              </a:rPr>
              <a:t>United States</a:t>
            </a:r>
          </a:p>
          <a:p>
            <a:pPr defTabSz="457200" eaLnBrk="0" fontAlgn="auto" hangingPunct="0">
              <a:spcBef>
                <a:spcPts val="0"/>
              </a:spcBef>
              <a:spcAft>
                <a:spcPts val="0"/>
              </a:spcAft>
              <a:defRPr/>
            </a:pPr>
            <a:r>
              <a:rPr lang="en-US" sz="1400" b="1" dirty="0">
                <a:solidFill>
                  <a:srgbClr val="D0BD30"/>
                </a:solidFill>
                <a:latin typeface="+mn-lt"/>
                <a:cs typeface="+mn-cs"/>
              </a:rPr>
              <a:t>Canada</a:t>
            </a:r>
          </a:p>
          <a:p>
            <a:pPr defTabSz="457200" eaLnBrk="0" fontAlgn="auto" hangingPunct="0">
              <a:spcBef>
                <a:spcPts val="0"/>
              </a:spcBef>
              <a:spcAft>
                <a:spcPts val="0"/>
              </a:spcAft>
              <a:defRPr/>
            </a:pPr>
            <a:endParaRPr lang="en-US" sz="1400" b="1" dirty="0">
              <a:solidFill>
                <a:schemeClr val="accent6"/>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3555"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Conclusions and recommendations</a:t>
            </a:r>
            <a:endParaRPr lang="en-US" sz="5000" smtClean="0">
              <a:solidFill>
                <a:schemeClr val="bg1"/>
              </a:solidFill>
              <a:latin typeface="Arial Black" pitchFamily="34" charset="0"/>
            </a:endParaRPr>
          </a:p>
        </p:txBody>
      </p:sp>
      <p:grpSp>
        <p:nvGrpSpPr>
          <p:cNvPr id="23556" name="Group 60"/>
          <p:cNvGrpSpPr>
            <a:grpSpLocks/>
          </p:cNvGrpSpPr>
          <p:nvPr/>
        </p:nvGrpSpPr>
        <p:grpSpPr bwMode="auto">
          <a:xfrm>
            <a:off x="228600" y="128588"/>
            <a:ext cx="685800" cy="633412"/>
            <a:chOff x="1020" y="346"/>
            <a:chExt cx="4114" cy="3756"/>
          </a:xfrm>
        </p:grpSpPr>
        <p:sp>
          <p:nvSpPr>
            <p:cNvPr id="23557"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3558"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3559"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3560"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3561"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3562"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3563"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3564"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3565"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3566"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3567"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3568"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3569"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3570"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3571"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52500" y="331788"/>
            <a:ext cx="8191500" cy="550862"/>
          </a:xfrm>
          <a:solidFill>
            <a:schemeClr val="bg1"/>
          </a:solidFill>
        </p:spPr>
        <p:txBody>
          <a:bodyPr/>
          <a:lstStyle/>
          <a:p>
            <a:pPr algn="l" eaLnBrk="1" hangingPunct="1">
              <a:spcBef>
                <a:spcPct val="50000"/>
              </a:spcBef>
            </a:pPr>
            <a:r>
              <a:rPr lang="en-US" sz="2600" b="1" smtClean="0">
                <a:solidFill>
                  <a:srgbClr val="364C85"/>
                </a:solidFill>
                <a:latin typeface="Arial Black" pitchFamily="34" charset="0"/>
              </a:rPr>
              <a:t>Key Points</a:t>
            </a:r>
            <a:endParaRPr lang="fr-FR" sz="2600" b="1" smtClean="0">
              <a:solidFill>
                <a:srgbClr val="364C85"/>
              </a:solidFill>
              <a:latin typeface="Arial Black" pitchFamily="34" charset="0"/>
            </a:endParaRPr>
          </a:p>
        </p:txBody>
      </p:sp>
      <p:sp>
        <p:nvSpPr>
          <p:cNvPr id="24579" name="Rectangle 3"/>
          <p:cNvSpPr>
            <a:spLocks noGrp="1" noChangeArrowheads="1"/>
          </p:cNvSpPr>
          <p:nvPr>
            <p:ph type="body" idx="4294967295"/>
          </p:nvPr>
        </p:nvSpPr>
        <p:spPr>
          <a:xfrm>
            <a:off x="457200" y="1036638"/>
            <a:ext cx="8229600" cy="5440362"/>
          </a:xfrm>
        </p:spPr>
        <p:txBody>
          <a:bodyPr/>
          <a:lstStyle/>
          <a:p>
            <a:pPr eaLnBrk="1" hangingPunct="1">
              <a:buFont typeface="Wingdings" pitchFamily="2" charset="2"/>
              <a:buChar char="§"/>
            </a:pPr>
            <a:r>
              <a:rPr lang="en-US" sz="2400" b="1" smtClean="0">
                <a:solidFill>
                  <a:srgbClr val="364C85"/>
                </a:solidFill>
              </a:rPr>
              <a:t>Employers want:</a:t>
            </a:r>
          </a:p>
          <a:p>
            <a:pPr lvl="1" eaLnBrk="1" hangingPunct="1">
              <a:buFont typeface="Wingdings" pitchFamily="2" charset="2"/>
              <a:buChar char="§"/>
            </a:pPr>
            <a:r>
              <a:rPr lang="en-US" sz="2000" smtClean="0">
                <a:solidFill>
                  <a:srgbClr val="364C85"/>
                </a:solidFill>
              </a:rPr>
              <a:t>Soft Skills </a:t>
            </a:r>
            <a:r>
              <a:rPr lang="en-US" sz="2000" smtClean="0">
                <a:solidFill>
                  <a:srgbClr val="364C85"/>
                </a:solidFill>
                <a:sym typeface="Wingdings" pitchFamily="2" charset="2"/>
              </a:rPr>
              <a:t> well-rounded candidate</a:t>
            </a:r>
            <a:endParaRPr lang="en-US" sz="2000" smtClean="0">
              <a:solidFill>
                <a:srgbClr val="364C85"/>
              </a:solidFill>
            </a:endParaRPr>
          </a:p>
          <a:p>
            <a:pPr lvl="1" eaLnBrk="1" hangingPunct="1">
              <a:buFont typeface="Wingdings" pitchFamily="2" charset="2"/>
              <a:buChar char="§"/>
            </a:pPr>
            <a:r>
              <a:rPr lang="en-US" sz="2000" smtClean="0">
                <a:solidFill>
                  <a:srgbClr val="364C85"/>
                </a:solidFill>
              </a:rPr>
              <a:t>Industry Relevant Training</a:t>
            </a:r>
          </a:p>
          <a:p>
            <a:pPr lvl="1" eaLnBrk="1" hangingPunct="1">
              <a:buFont typeface="Wingdings" pitchFamily="2" charset="2"/>
              <a:buChar char="§"/>
            </a:pPr>
            <a:r>
              <a:rPr lang="en-US" sz="2000" smtClean="0">
                <a:solidFill>
                  <a:srgbClr val="364C85"/>
                </a:solidFill>
              </a:rPr>
              <a:t>Critical Thinking Skills</a:t>
            </a:r>
          </a:p>
          <a:p>
            <a:pPr lvl="1" eaLnBrk="1" hangingPunct="1">
              <a:buFont typeface="Wingdings" pitchFamily="2" charset="2"/>
              <a:buChar char="§"/>
            </a:pPr>
            <a:r>
              <a:rPr lang="en-US" sz="2000" smtClean="0">
                <a:solidFill>
                  <a:srgbClr val="364C85"/>
                </a:solidFill>
              </a:rPr>
              <a:t>University Reputation but not Everything</a:t>
            </a:r>
          </a:p>
          <a:p>
            <a:pPr lvl="1" eaLnBrk="1" hangingPunct="1">
              <a:buFontTx/>
              <a:buNone/>
            </a:pPr>
            <a:endParaRPr lang="en-US" sz="800" b="1" smtClean="0">
              <a:solidFill>
                <a:srgbClr val="364C85"/>
              </a:solidFill>
            </a:endParaRPr>
          </a:p>
          <a:p>
            <a:pPr eaLnBrk="1" hangingPunct="1">
              <a:buFont typeface="Wingdings" pitchFamily="2" charset="2"/>
              <a:buChar char="§"/>
            </a:pPr>
            <a:r>
              <a:rPr lang="en-US" sz="2400" b="1" smtClean="0">
                <a:solidFill>
                  <a:srgbClr val="364C85"/>
                </a:solidFill>
              </a:rPr>
              <a:t>Employers favorably view experience overseas</a:t>
            </a:r>
          </a:p>
          <a:p>
            <a:pPr lvl="1" eaLnBrk="1" hangingPunct="1">
              <a:buFont typeface="Wingdings" pitchFamily="2" charset="2"/>
              <a:buChar char="§"/>
            </a:pPr>
            <a:r>
              <a:rPr lang="en-US" sz="2000" smtClean="0">
                <a:solidFill>
                  <a:srgbClr val="364C85"/>
                </a:solidFill>
              </a:rPr>
              <a:t>Communication skills</a:t>
            </a:r>
          </a:p>
          <a:p>
            <a:pPr lvl="1" eaLnBrk="1" hangingPunct="1">
              <a:buFont typeface="Wingdings" pitchFamily="2" charset="2"/>
              <a:buChar char="§"/>
            </a:pPr>
            <a:r>
              <a:rPr lang="en-US" sz="2000" smtClean="0">
                <a:solidFill>
                  <a:srgbClr val="364C85"/>
                </a:solidFill>
              </a:rPr>
              <a:t>Self-motivation</a:t>
            </a:r>
          </a:p>
          <a:p>
            <a:pPr lvl="1" eaLnBrk="1" hangingPunct="1">
              <a:buFont typeface="Wingdings" pitchFamily="2" charset="2"/>
              <a:buChar char="§"/>
            </a:pPr>
            <a:r>
              <a:rPr lang="en-US" sz="2000" smtClean="0">
                <a:solidFill>
                  <a:srgbClr val="364C85"/>
                </a:solidFill>
              </a:rPr>
              <a:t>Critical thinking </a:t>
            </a:r>
          </a:p>
          <a:p>
            <a:pPr lvl="1" eaLnBrk="1" hangingPunct="1">
              <a:buFontTx/>
              <a:buNone/>
            </a:pPr>
            <a:endParaRPr lang="en-US" sz="800" b="1" smtClean="0">
              <a:solidFill>
                <a:srgbClr val="364C85"/>
              </a:solidFill>
            </a:endParaRPr>
          </a:p>
          <a:p>
            <a:pPr lvl="1" eaLnBrk="1" hangingPunct="1">
              <a:buFontTx/>
              <a:buNone/>
            </a:pPr>
            <a:endParaRPr lang="en-US" sz="800" b="1" smtClean="0">
              <a:solidFill>
                <a:srgbClr val="364C85"/>
              </a:solidFill>
            </a:endParaRPr>
          </a:p>
          <a:p>
            <a:pPr eaLnBrk="1" hangingPunct="1">
              <a:buFont typeface="Wingdings" pitchFamily="2" charset="2"/>
              <a:buChar char="§"/>
            </a:pPr>
            <a:r>
              <a:rPr lang="en-US" sz="2400" b="1" smtClean="0">
                <a:solidFill>
                  <a:srgbClr val="364C85"/>
                </a:solidFill>
              </a:rPr>
              <a:t>Messaging and engagement should talk to these points</a:t>
            </a:r>
          </a:p>
          <a:p>
            <a:pPr eaLnBrk="1" hangingPunct="1">
              <a:buFont typeface="Wingdings" pitchFamily="2" charset="2"/>
              <a:buChar char="§"/>
            </a:pPr>
            <a:endParaRPr lang="en-US" sz="2400" b="1" smtClean="0">
              <a:solidFill>
                <a:srgbClr val="364C85"/>
              </a:solidFill>
            </a:endParaRPr>
          </a:p>
          <a:p>
            <a:pPr eaLnBrk="1" hangingPunct="1">
              <a:buFont typeface="Wingdings" pitchFamily="2" charset="2"/>
              <a:buChar char="§"/>
            </a:pPr>
            <a:endParaRPr lang="en-US" sz="2400" b="1" smtClean="0">
              <a:solidFill>
                <a:srgbClr val="364C85"/>
              </a:solidFill>
            </a:endParaRPr>
          </a:p>
        </p:txBody>
      </p:sp>
      <p:grpSp>
        <p:nvGrpSpPr>
          <p:cNvPr id="24580" name="Group 60"/>
          <p:cNvGrpSpPr>
            <a:grpSpLocks/>
          </p:cNvGrpSpPr>
          <p:nvPr/>
        </p:nvGrpSpPr>
        <p:grpSpPr bwMode="auto">
          <a:xfrm>
            <a:off x="228600" y="128588"/>
            <a:ext cx="685800" cy="633412"/>
            <a:chOff x="1020" y="346"/>
            <a:chExt cx="4114" cy="3756"/>
          </a:xfrm>
        </p:grpSpPr>
        <p:sp>
          <p:nvSpPr>
            <p:cNvPr id="24581"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4582"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4583"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4584"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4585"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4586"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4587"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4588"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4589"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4590"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4591"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4592"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4593"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4594"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4595"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31900" y="50800"/>
            <a:ext cx="7747000" cy="989013"/>
          </a:xfrm>
          <a:solidFill>
            <a:schemeClr val="bg1"/>
          </a:solidFill>
        </p:spPr>
        <p:txBody>
          <a:bodyPr/>
          <a:lstStyle/>
          <a:p>
            <a:pPr eaLnBrk="1" hangingPunct="1">
              <a:spcBef>
                <a:spcPct val="50000"/>
              </a:spcBef>
            </a:pPr>
            <a:r>
              <a:rPr lang="en-US" sz="2400" b="1" smtClean="0"/>
              <a:t>Key Points</a:t>
            </a:r>
            <a:endParaRPr lang="fr-FR" sz="2400" b="1" smtClean="0"/>
          </a:p>
        </p:txBody>
      </p:sp>
      <p:sp>
        <p:nvSpPr>
          <p:cNvPr id="25603" name="Rectangle 3"/>
          <p:cNvSpPr>
            <a:spLocks noGrp="1" noChangeArrowheads="1"/>
          </p:cNvSpPr>
          <p:nvPr>
            <p:ph type="body" idx="4294967295"/>
          </p:nvPr>
        </p:nvSpPr>
        <p:spPr>
          <a:xfrm>
            <a:off x="241300" y="1143000"/>
            <a:ext cx="8724900" cy="5440363"/>
          </a:xfrm>
        </p:spPr>
        <p:txBody>
          <a:bodyPr/>
          <a:lstStyle/>
          <a:p>
            <a:pPr eaLnBrk="1" hangingPunct="1">
              <a:buFont typeface="Wingdings" pitchFamily="2" charset="2"/>
              <a:buChar char="§"/>
            </a:pPr>
            <a:endParaRPr lang="en-US" sz="1200" b="1" smtClean="0">
              <a:solidFill>
                <a:srgbClr val="364C85"/>
              </a:solidFill>
            </a:endParaRPr>
          </a:p>
          <a:p>
            <a:pPr eaLnBrk="1" hangingPunct="1">
              <a:buFont typeface="Wingdings" pitchFamily="2" charset="2"/>
              <a:buChar char="§"/>
            </a:pPr>
            <a:r>
              <a:rPr lang="en-US" sz="2400" b="1" smtClean="0">
                <a:solidFill>
                  <a:srgbClr val="364C85"/>
                </a:solidFill>
              </a:rPr>
              <a:t>Employers primarily use the Web to learn about overseas degrees</a:t>
            </a:r>
          </a:p>
          <a:p>
            <a:pPr eaLnBrk="1" hangingPunct="1">
              <a:buFontTx/>
              <a:buNone/>
            </a:pPr>
            <a:endParaRPr lang="en-US" sz="2400" b="1" smtClean="0">
              <a:solidFill>
                <a:srgbClr val="364C85"/>
              </a:solidFill>
            </a:endParaRPr>
          </a:p>
          <a:p>
            <a:pPr eaLnBrk="1" hangingPunct="1">
              <a:buFont typeface="Wingdings" pitchFamily="2" charset="2"/>
              <a:buChar char="§"/>
            </a:pPr>
            <a:r>
              <a:rPr lang="en-US" sz="2400" b="1" smtClean="0">
                <a:solidFill>
                  <a:srgbClr val="364C85"/>
                </a:solidFill>
              </a:rPr>
              <a:t>However, candidates should also be prepared to provide useful information</a:t>
            </a:r>
          </a:p>
          <a:p>
            <a:pPr eaLnBrk="1" hangingPunct="1">
              <a:buFontTx/>
              <a:buNone/>
            </a:pPr>
            <a:endParaRPr lang="en-US" sz="2400" b="1" smtClean="0">
              <a:solidFill>
                <a:srgbClr val="364C85"/>
              </a:solidFill>
            </a:endParaRPr>
          </a:p>
          <a:p>
            <a:pPr eaLnBrk="1" hangingPunct="1">
              <a:buFontTx/>
              <a:buNone/>
            </a:pPr>
            <a:endParaRPr lang="en-US" sz="2600" b="1" smtClean="0">
              <a:solidFill>
                <a:srgbClr val="364C85"/>
              </a:solidFill>
            </a:endParaRPr>
          </a:p>
          <a:p>
            <a:pPr eaLnBrk="1" hangingPunct="1">
              <a:buFont typeface="Wingdings" pitchFamily="2" charset="2"/>
              <a:buChar char="§"/>
            </a:pPr>
            <a:endParaRPr lang="en-US" sz="2600" b="1" smtClean="0">
              <a:solidFill>
                <a:srgbClr val="364C85"/>
              </a:solidFill>
            </a:endParaRPr>
          </a:p>
          <a:p>
            <a:pPr eaLnBrk="1" hangingPunct="1">
              <a:buFont typeface="Wingdings" pitchFamily="2" charset="2"/>
              <a:buChar char="§"/>
            </a:pPr>
            <a:endParaRPr lang="fr-FR" sz="2300" smtClean="0">
              <a:solidFill>
                <a:srgbClr val="364C85"/>
              </a:solidFill>
            </a:endParaRPr>
          </a:p>
        </p:txBody>
      </p:sp>
      <p:grpSp>
        <p:nvGrpSpPr>
          <p:cNvPr id="25604" name="Group 60"/>
          <p:cNvGrpSpPr>
            <a:grpSpLocks/>
          </p:cNvGrpSpPr>
          <p:nvPr/>
        </p:nvGrpSpPr>
        <p:grpSpPr bwMode="auto">
          <a:xfrm>
            <a:off x="228600" y="128588"/>
            <a:ext cx="685800" cy="633412"/>
            <a:chOff x="1020" y="346"/>
            <a:chExt cx="4114" cy="3756"/>
          </a:xfrm>
        </p:grpSpPr>
        <p:sp>
          <p:nvSpPr>
            <p:cNvPr id="25606"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5607"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5608"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5609"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5610"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5611"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5612"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5613"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5614"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5615"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5616"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5617"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5618"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5619"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5620"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25605" name="Rectangle 2"/>
          <p:cNvSpPr txBox="1">
            <a:spLocks noChangeArrowheads="1"/>
          </p:cNvSpPr>
          <p:nvPr/>
        </p:nvSpPr>
        <p:spPr bwMode="auto">
          <a:xfrm>
            <a:off x="952500" y="331788"/>
            <a:ext cx="8191500" cy="550862"/>
          </a:xfrm>
          <a:prstGeom prst="rect">
            <a:avLst/>
          </a:prstGeom>
          <a:solidFill>
            <a:schemeClr val="bg1"/>
          </a:solidFill>
          <a:ln w="9525">
            <a:noFill/>
            <a:miter lim="800000"/>
            <a:headEnd/>
            <a:tailEnd/>
          </a:ln>
        </p:spPr>
        <p:txBody>
          <a:bodyPr/>
          <a:lstStyle/>
          <a:p>
            <a:pPr defTabSz="457200">
              <a:spcBef>
                <a:spcPct val="50000"/>
              </a:spcBef>
            </a:pPr>
            <a:r>
              <a:rPr lang="en-US" sz="2600" b="1">
                <a:solidFill>
                  <a:srgbClr val="364C85"/>
                </a:solidFill>
                <a:latin typeface="Arial Black" pitchFamily="34" charset="0"/>
              </a:rPr>
              <a:t>Key Points</a:t>
            </a:r>
            <a:endParaRPr lang="fr-FR" sz="2600" b="1">
              <a:solidFill>
                <a:srgbClr val="364C85"/>
              </a:solidFill>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8"/>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pic>
        <p:nvPicPr>
          <p:cNvPr id="26627" name="Picture 6" descr="image10.jpg"/>
          <p:cNvPicPr>
            <a:picLocks noChangeAspect="1"/>
          </p:cNvPicPr>
          <p:nvPr/>
        </p:nvPicPr>
        <p:blipFill>
          <a:blip r:embed="rId3" cstate="print"/>
          <a:srcRect/>
          <a:stretch>
            <a:fillRect/>
          </a:stretch>
        </p:blipFill>
        <p:spPr bwMode="auto">
          <a:xfrm>
            <a:off x="4619625" y="0"/>
            <a:ext cx="4524375" cy="6858000"/>
          </a:xfrm>
          <a:prstGeom prst="rect">
            <a:avLst/>
          </a:prstGeom>
          <a:noFill/>
          <a:ln w="9525">
            <a:noFill/>
            <a:miter lim="800000"/>
            <a:headEnd/>
            <a:tailEnd/>
          </a:ln>
        </p:spPr>
      </p:pic>
      <p:sp>
        <p:nvSpPr>
          <p:cNvPr id="26628" name="Rectangle 13"/>
          <p:cNvSpPr>
            <a:spLocks noChangeArrowheads="1"/>
          </p:cNvSpPr>
          <p:nvPr/>
        </p:nvSpPr>
        <p:spPr bwMode="ltGray">
          <a:xfrm>
            <a:off x="0" y="952500"/>
            <a:ext cx="9144000" cy="914400"/>
          </a:xfrm>
          <a:prstGeom prst="rect">
            <a:avLst/>
          </a:prstGeom>
          <a:solidFill>
            <a:srgbClr val="333333">
              <a:alpha val="61960"/>
            </a:srgbClr>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6629" name="Rectangle 6"/>
          <p:cNvSpPr>
            <a:spLocks noChangeArrowheads="1"/>
          </p:cNvSpPr>
          <p:nvPr/>
        </p:nvSpPr>
        <p:spPr bwMode="gray">
          <a:xfrm>
            <a:off x="203200" y="4999038"/>
            <a:ext cx="3848100" cy="1858962"/>
          </a:xfrm>
          <a:prstGeom prst="rect">
            <a:avLst/>
          </a:prstGeom>
          <a:noFill/>
          <a:ln w="9525">
            <a:noFill/>
            <a:miter lim="800000"/>
            <a:headEnd/>
            <a:tailEnd/>
          </a:ln>
        </p:spPr>
        <p:txBody>
          <a:bodyPr lIns="0" tIns="0" rIns="0" bIns="0"/>
          <a:lstStyle/>
          <a:p>
            <a:pPr marL="233363" indent="-233363" defTabSz="457200">
              <a:spcBef>
                <a:spcPct val="20000"/>
              </a:spcBef>
              <a:buFont typeface="Wingdings" pitchFamily="2" charset="2"/>
              <a:buNone/>
            </a:pPr>
            <a:r>
              <a:rPr lang="en-US" b="1">
                <a:solidFill>
                  <a:srgbClr val="FFFFFF"/>
                </a:solidFill>
                <a:latin typeface="Calibri" pitchFamily="34" charset="0"/>
              </a:rPr>
              <a:t>Clifford.Young@ipsos.com</a:t>
            </a:r>
          </a:p>
          <a:p>
            <a:pPr marL="233363" indent="-233363" defTabSz="457200">
              <a:spcBef>
                <a:spcPct val="20000"/>
              </a:spcBef>
              <a:buFont typeface="Wingdings" pitchFamily="2" charset="2"/>
              <a:buNone/>
            </a:pPr>
            <a:r>
              <a:rPr lang="en-US" b="1">
                <a:solidFill>
                  <a:srgbClr val="FFFFFF"/>
                </a:solidFill>
                <a:latin typeface="Calibri" pitchFamily="34" charset="0"/>
              </a:rPr>
              <a:t>Meghann.Jones@ipsos.com</a:t>
            </a:r>
          </a:p>
        </p:txBody>
      </p:sp>
      <p:sp>
        <p:nvSpPr>
          <p:cNvPr id="26630" name="Rectangle 17"/>
          <p:cNvSpPr>
            <a:spLocks noChangeArrowheads="1"/>
          </p:cNvSpPr>
          <p:nvPr/>
        </p:nvSpPr>
        <p:spPr bwMode="auto">
          <a:xfrm>
            <a:off x="266700" y="1004888"/>
            <a:ext cx="4000500" cy="855662"/>
          </a:xfrm>
          <a:prstGeom prst="rect">
            <a:avLst/>
          </a:prstGeom>
          <a:noFill/>
          <a:ln w="9525">
            <a:noFill/>
            <a:miter lim="800000"/>
            <a:headEnd/>
            <a:tailEnd/>
          </a:ln>
        </p:spPr>
        <p:txBody>
          <a:bodyPr lIns="0" tIns="0" rIns="0" bIns="0" anchor="ctr"/>
          <a:lstStyle/>
          <a:p>
            <a:pPr defTabSz="457200"/>
            <a:r>
              <a:rPr lang="en-US" sz="2200">
                <a:solidFill>
                  <a:srgbClr val="FFFFFF"/>
                </a:solidFill>
                <a:latin typeface="Arial Black" pitchFamily="34" charset="0"/>
              </a:rPr>
              <a:t>Thank you!</a:t>
            </a:r>
          </a:p>
        </p:txBody>
      </p:sp>
      <p:grpSp>
        <p:nvGrpSpPr>
          <p:cNvPr id="26631" name="Group 60"/>
          <p:cNvGrpSpPr>
            <a:grpSpLocks/>
          </p:cNvGrpSpPr>
          <p:nvPr/>
        </p:nvGrpSpPr>
        <p:grpSpPr bwMode="auto">
          <a:xfrm>
            <a:off x="228600" y="128588"/>
            <a:ext cx="685800" cy="633412"/>
            <a:chOff x="1020" y="346"/>
            <a:chExt cx="4114" cy="3756"/>
          </a:xfrm>
        </p:grpSpPr>
        <p:sp>
          <p:nvSpPr>
            <p:cNvPr id="26632"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6633"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6634"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6635"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6636"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6637"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6638"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6639"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6640"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6641"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6642"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6643"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6644"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6645"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6646"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27651"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Additional information</a:t>
            </a:r>
            <a:endParaRPr lang="en-US" sz="5000" smtClean="0">
              <a:solidFill>
                <a:schemeClr val="bg1"/>
              </a:solidFill>
              <a:latin typeface="Arial Black" pitchFamily="34" charset="0"/>
            </a:endParaRPr>
          </a:p>
        </p:txBody>
      </p:sp>
      <p:grpSp>
        <p:nvGrpSpPr>
          <p:cNvPr id="27652" name="Group 60"/>
          <p:cNvGrpSpPr>
            <a:grpSpLocks/>
          </p:cNvGrpSpPr>
          <p:nvPr/>
        </p:nvGrpSpPr>
        <p:grpSpPr bwMode="auto">
          <a:xfrm>
            <a:off x="228600" y="128588"/>
            <a:ext cx="685800" cy="633412"/>
            <a:chOff x="1020" y="346"/>
            <a:chExt cx="4114" cy="3756"/>
          </a:xfrm>
        </p:grpSpPr>
        <p:sp>
          <p:nvSpPr>
            <p:cNvPr id="2765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765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765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765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765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765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765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766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766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766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766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766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766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766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7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766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31900" y="141288"/>
            <a:ext cx="7747000" cy="550862"/>
          </a:xfrm>
        </p:spPr>
        <p:txBody>
          <a:bodyPr/>
          <a:lstStyle/>
          <a:p>
            <a:pPr algn="l" eaLnBrk="1" hangingPunct="1">
              <a:spcBef>
                <a:spcPct val="50000"/>
              </a:spcBef>
            </a:pPr>
            <a:r>
              <a:rPr lang="en-US" sz="3000" b="1" smtClean="0">
                <a:solidFill>
                  <a:srgbClr val="364C85"/>
                </a:solidFill>
              </a:rPr>
              <a:t>Screener Questions </a:t>
            </a:r>
            <a:endParaRPr lang="fr-FR" sz="3000" b="1" smtClean="0">
              <a:solidFill>
                <a:srgbClr val="364C85"/>
              </a:solidFill>
            </a:endParaRPr>
          </a:p>
        </p:txBody>
      </p:sp>
      <p:sp>
        <p:nvSpPr>
          <p:cNvPr id="28675" name="Rectangle 3"/>
          <p:cNvSpPr>
            <a:spLocks noGrp="1" noChangeArrowheads="1"/>
          </p:cNvSpPr>
          <p:nvPr>
            <p:ph type="body" idx="4294967295"/>
          </p:nvPr>
        </p:nvSpPr>
        <p:spPr>
          <a:xfrm>
            <a:off x="304800" y="965200"/>
            <a:ext cx="8445500" cy="5440363"/>
          </a:xfrm>
        </p:spPr>
        <p:txBody>
          <a:bodyPr/>
          <a:lstStyle/>
          <a:p>
            <a:pPr eaLnBrk="1" hangingPunct="1">
              <a:lnSpc>
                <a:spcPct val="70000"/>
              </a:lnSpc>
              <a:buFont typeface="Wingdings" pitchFamily="2" charset="2"/>
              <a:buNone/>
            </a:pPr>
            <a:r>
              <a:rPr lang="en-US" sz="1500" b="1" smtClean="0">
                <a:solidFill>
                  <a:srgbClr val="364C85"/>
                </a:solidFill>
              </a:rPr>
              <a:t>S1. Please indicate the [province/territory or state] in which you work.  If you work in multiple locations, please select the primary location of your work.</a:t>
            </a:r>
          </a:p>
          <a:p>
            <a:pPr eaLnBrk="1" hangingPunct="1">
              <a:lnSpc>
                <a:spcPct val="70000"/>
              </a:lnSpc>
              <a:buFont typeface="Wingdings" pitchFamily="2" charset="2"/>
              <a:buNone/>
            </a:pPr>
            <a:endParaRPr lang="en-US" sz="1500" b="1" smtClean="0">
              <a:solidFill>
                <a:srgbClr val="364C85"/>
              </a:solidFill>
            </a:endParaRPr>
          </a:p>
          <a:p>
            <a:pPr eaLnBrk="1" hangingPunct="1">
              <a:lnSpc>
                <a:spcPct val="70000"/>
              </a:lnSpc>
              <a:buFont typeface="Wingdings" pitchFamily="2" charset="2"/>
              <a:buNone/>
            </a:pPr>
            <a:r>
              <a:rPr lang="en-US" sz="1500" b="1" smtClean="0">
                <a:solidFill>
                  <a:srgbClr val="364C85"/>
                </a:solidFill>
              </a:rPr>
              <a:t>S2. Do your responsibilities include deciding or influencing decisions about who your company hires?</a:t>
            </a:r>
          </a:p>
          <a:p>
            <a:pPr eaLnBrk="1" hangingPunct="1">
              <a:lnSpc>
                <a:spcPct val="70000"/>
              </a:lnSpc>
              <a:buFont typeface="Wingdings" pitchFamily="2" charset="2"/>
              <a:buAutoNum type="arabicPeriod"/>
            </a:pPr>
            <a:r>
              <a:rPr lang="en-US" sz="1500" smtClean="0">
                <a:solidFill>
                  <a:srgbClr val="364C85"/>
                </a:solidFill>
              </a:rPr>
              <a:t>Yes</a:t>
            </a:r>
          </a:p>
          <a:p>
            <a:pPr eaLnBrk="1" hangingPunct="1">
              <a:lnSpc>
                <a:spcPct val="70000"/>
              </a:lnSpc>
              <a:buFont typeface="Wingdings" pitchFamily="2" charset="2"/>
              <a:buAutoNum type="arabicPeriod"/>
            </a:pPr>
            <a:r>
              <a:rPr lang="en-US" sz="1500" smtClean="0">
                <a:solidFill>
                  <a:srgbClr val="364C85"/>
                </a:solidFill>
              </a:rPr>
              <a:t>No </a:t>
            </a:r>
          </a:p>
          <a:p>
            <a:pPr eaLnBrk="1" hangingPunct="1">
              <a:lnSpc>
                <a:spcPct val="70000"/>
              </a:lnSpc>
              <a:buFont typeface="Wingdings" pitchFamily="2" charset="2"/>
              <a:buAutoNum type="arabicPeriod"/>
            </a:pPr>
            <a:r>
              <a:rPr lang="en-US" sz="1500" smtClean="0">
                <a:solidFill>
                  <a:srgbClr val="364C85"/>
                </a:solidFill>
              </a:rPr>
              <a:t>Don’t Know/Not Sure</a:t>
            </a:r>
          </a:p>
          <a:p>
            <a:pPr eaLnBrk="1" hangingPunct="1">
              <a:lnSpc>
                <a:spcPct val="70000"/>
              </a:lnSpc>
              <a:buFont typeface="Wingdings" pitchFamily="2" charset="2"/>
              <a:buNone/>
            </a:pPr>
            <a:r>
              <a:rPr lang="en-US" sz="1500" i="1" smtClean="0">
                <a:solidFill>
                  <a:srgbClr val="364C85"/>
                </a:solidFill>
              </a:rPr>
              <a:t>(IF 2 OR 3 TERMINATE INTERVIEW)</a:t>
            </a:r>
          </a:p>
          <a:p>
            <a:pPr eaLnBrk="1" hangingPunct="1">
              <a:lnSpc>
                <a:spcPct val="70000"/>
              </a:lnSpc>
              <a:buFont typeface="Wingdings" pitchFamily="2" charset="2"/>
              <a:buNone/>
            </a:pPr>
            <a:endParaRPr lang="en-US" sz="1500" i="1" smtClean="0">
              <a:solidFill>
                <a:srgbClr val="364C85"/>
              </a:solidFill>
            </a:endParaRPr>
          </a:p>
          <a:p>
            <a:pPr eaLnBrk="1" hangingPunct="1">
              <a:lnSpc>
                <a:spcPct val="70000"/>
              </a:lnSpc>
              <a:buFont typeface="Wingdings" pitchFamily="2" charset="2"/>
              <a:buNone/>
            </a:pPr>
            <a:r>
              <a:rPr lang="en-US" sz="1500" b="1" smtClean="0">
                <a:solidFill>
                  <a:srgbClr val="364C85"/>
                </a:solidFill>
              </a:rPr>
              <a:t>S3. Which of the following best describes your role? (Please select one response.)</a:t>
            </a:r>
          </a:p>
          <a:p>
            <a:pPr eaLnBrk="1" hangingPunct="1">
              <a:lnSpc>
                <a:spcPct val="70000"/>
              </a:lnSpc>
              <a:buFont typeface="Wingdings" pitchFamily="2" charset="2"/>
              <a:buAutoNum type="arabicPeriod"/>
            </a:pPr>
            <a:r>
              <a:rPr lang="en-US" sz="1500" smtClean="0">
                <a:solidFill>
                  <a:srgbClr val="364C85"/>
                </a:solidFill>
              </a:rPr>
              <a:t>I am involved in recruiting directly for MY employer</a:t>
            </a:r>
          </a:p>
          <a:p>
            <a:pPr eaLnBrk="1" hangingPunct="1">
              <a:lnSpc>
                <a:spcPct val="70000"/>
              </a:lnSpc>
              <a:buFont typeface="Wingdings" pitchFamily="2" charset="2"/>
              <a:buAutoNum type="arabicPeriod"/>
            </a:pPr>
            <a:r>
              <a:rPr lang="en-US" sz="1500" smtClean="0">
                <a:solidFill>
                  <a:srgbClr val="364C85"/>
                </a:solidFill>
              </a:rPr>
              <a:t>I am involved in recruiting as a representative of a staffing agency for ANOTHER employer</a:t>
            </a:r>
          </a:p>
          <a:p>
            <a:pPr eaLnBrk="1" hangingPunct="1">
              <a:lnSpc>
                <a:spcPct val="70000"/>
              </a:lnSpc>
              <a:buFont typeface="Wingdings" pitchFamily="2" charset="2"/>
              <a:buAutoNum type="arabicPeriod"/>
            </a:pPr>
            <a:r>
              <a:rPr lang="en-US" sz="1500" smtClean="0">
                <a:solidFill>
                  <a:srgbClr val="364C85"/>
                </a:solidFill>
              </a:rPr>
              <a:t>None of the above</a:t>
            </a:r>
          </a:p>
          <a:p>
            <a:pPr eaLnBrk="1" hangingPunct="1">
              <a:lnSpc>
                <a:spcPct val="70000"/>
              </a:lnSpc>
              <a:buFont typeface="Wingdings" pitchFamily="2" charset="2"/>
              <a:buNone/>
            </a:pPr>
            <a:r>
              <a:rPr lang="en-US" sz="1500" i="1" smtClean="0">
                <a:solidFill>
                  <a:srgbClr val="364C85"/>
                </a:solidFill>
              </a:rPr>
              <a:t>(IF 2 OR 3 TERMINATE INTERVIEW)</a:t>
            </a:r>
          </a:p>
          <a:p>
            <a:pPr eaLnBrk="1" hangingPunct="1">
              <a:lnSpc>
                <a:spcPct val="70000"/>
              </a:lnSpc>
              <a:buFont typeface="Wingdings" pitchFamily="2" charset="2"/>
              <a:buNone/>
            </a:pPr>
            <a:endParaRPr lang="en-US" sz="1500" smtClean="0">
              <a:solidFill>
                <a:srgbClr val="364C85"/>
              </a:solidFill>
            </a:endParaRPr>
          </a:p>
          <a:p>
            <a:pPr eaLnBrk="1" hangingPunct="1">
              <a:lnSpc>
                <a:spcPct val="70000"/>
              </a:lnSpc>
              <a:buFont typeface="Wingdings" pitchFamily="2" charset="2"/>
              <a:buNone/>
            </a:pPr>
            <a:r>
              <a:rPr lang="en-US" sz="1500" b="1" smtClean="0">
                <a:solidFill>
                  <a:srgbClr val="364C85"/>
                </a:solidFill>
              </a:rPr>
              <a:t>S4. Approximately how many employees work at your firm in all locations and divisions combined? </a:t>
            </a:r>
            <a:r>
              <a:rPr lang="en-US" sz="1500" smtClean="0">
                <a:solidFill>
                  <a:srgbClr val="364C85"/>
                </a:solidFill>
              </a:rPr>
              <a:t>(from list)</a:t>
            </a:r>
            <a:endParaRPr lang="en-US" sz="1500" b="1" smtClean="0">
              <a:solidFill>
                <a:srgbClr val="364C85"/>
              </a:solidFill>
            </a:endParaRPr>
          </a:p>
          <a:p>
            <a:pPr eaLnBrk="1" hangingPunct="1">
              <a:lnSpc>
                <a:spcPct val="70000"/>
              </a:lnSpc>
              <a:buFont typeface="Wingdings" pitchFamily="2" charset="2"/>
              <a:buNone/>
            </a:pPr>
            <a:endParaRPr lang="en-US" sz="1500" b="1" smtClean="0">
              <a:solidFill>
                <a:srgbClr val="364C85"/>
              </a:solidFill>
            </a:endParaRPr>
          </a:p>
          <a:p>
            <a:pPr eaLnBrk="1" hangingPunct="1">
              <a:lnSpc>
                <a:spcPct val="70000"/>
              </a:lnSpc>
              <a:buFont typeface="Wingdings" pitchFamily="2" charset="2"/>
              <a:buNone/>
            </a:pPr>
            <a:r>
              <a:rPr lang="en-US" sz="1500" b="1" smtClean="0">
                <a:solidFill>
                  <a:srgbClr val="364C85"/>
                </a:solidFill>
              </a:rPr>
              <a:t>S5. Which of the following best describes your company’s industry?</a:t>
            </a:r>
            <a:r>
              <a:rPr lang="en-US" sz="1500" smtClean="0">
                <a:solidFill>
                  <a:srgbClr val="364C85"/>
                </a:solidFill>
              </a:rPr>
              <a:t> (from list)</a:t>
            </a:r>
            <a:r>
              <a:rPr lang="en-US" sz="1500" b="1" smtClean="0">
                <a:solidFill>
                  <a:srgbClr val="364C85"/>
                </a:solidFill>
              </a:rPr>
              <a:t> 	</a:t>
            </a:r>
          </a:p>
          <a:p>
            <a:pPr eaLnBrk="1" hangingPunct="1">
              <a:lnSpc>
                <a:spcPct val="70000"/>
              </a:lnSpc>
              <a:buFont typeface="Wingdings" pitchFamily="2" charset="2"/>
              <a:buNone/>
            </a:pPr>
            <a:endParaRPr lang="en-US" sz="1500" b="1" smtClean="0">
              <a:solidFill>
                <a:srgbClr val="364C85"/>
              </a:solidFill>
            </a:endParaRPr>
          </a:p>
          <a:p>
            <a:pPr eaLnBrk="1" hangingPunct="1">
              <a:lnSpc>
                <a:spcPct val="70000"/>
              </a:lnSpc>
              <a:buFont typeface="Wingdings" pitchFamily="2" charset="2"/>
              <a:buNone/>
            </a:pPr>
            <a:r>
              <a:rPr lang="en-US" sz="1500" b="1" smtClean="0">
                <a:solidFill>
                  <a:srgbClr val="364C85"/>
                </a:solidFill>
              </a:rPr>
              <a:t>S6. Approximately what percentage of your company’s employees have a degree from a higher education institution such as a college or university degree like a BA, MA, MBA, PhD or another advanced degree?  Your best estimate is fine. (Write in)</a:t>
            </a:r>
          </a:p>
          <a:p>
            <a:pPr eaLnBrk="1" hangingPunct="1">
              <a:lnSpc>
                <a:spcPct val="70000"/>
              </a:lnSpc>
              <a:buFont typeface="Wingdings" pitchFamily="2" charset="2"/>
              <a:buNone/>
            </a:pPr>
            <a:r>
              <a:rPr lang="en-US" sz="1500" i="1" smtClean="0">
                <a:solidFill>
                  <a:srgbClr val="364C85"/>
                </a:solidFill>
              </a:rPr>
              <a:t>(If 0% TERMINATE INTERVIEW)</a:t>
            </a:r>
          </a:p>
        </p:txBody>
      </p:sp>
      <p:grpSp>
        <p:nvGrpSpPr>
          <p:cNvPr id="28676" name="Group 60"/>
          <p:cNvGrpSpPr>
            <a:grpSpLocks/>
          </p:cNvGrpSpPr>
          <p:nvPr/>
        </p:nvGrpSpPr>
        <p:grpSpPr bwMode="auto">
          <a:xfrm>
            <a:off x="228600" y="128588"/>
            <a:ext cx="685800" cy="633412"/>
            <a:chOff x="1020" y="346"/>
            <a:chExt cx="4114" cy="3756"/>
          </a:xfrm>
        </p:grpSpPr>
        <p:sp>
          <p:nvSpPr>
            <p:cNvPr id="28677"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8678"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8679"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8680"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8681"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8682"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8683"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8684"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8685"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8686"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8687"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8688"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8689"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8690"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8691"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304800" y="965200"/>
            <a:ext cx="8445500" cy="5440363"/>
          </a:xfrm>
        </p:spPr>
        <p:txBody>
          <a:bodyPr/>
          <a:lstStyle/>
          <a:p>
            <a:pPr eaLnBrk="1" hangingPunct="1">
              <a:lnSpc>
                <a:spcPct val="80000"/>
              </a:lnSpc>
              <a:buFont typeface="Wingdings" pitchFamily="2" charset="2"/>
              <a:buNone/>
            </a:pPr>
            <a:r>
              <a:rPr lang="en-US" sz="1500" b="1" smtClean="0">
                <a:solidFill>
                  <a:srgbClr val="364C85"/>
                </a:solidFill>
              </a:rPr>
              <a:t>S7. And what percentages of your organization's employees have a graduate degree like a Masters, MBA or PhD? </a:t>
            </a:r>
            <a:r>
              <a:rPr lang="en-US" sz="1500" smtClean="0">
                <a:solidFill>
                  <a:srgbClr val="364C85"/>
                </a:solidFill>
              </a:rPr>
              <a:t>(from list)</a:t>
            </a:r>
            <a:endParaRPr lang="en-US" sz="1500" b="1" smtClean="0">
              <a:solidFill>
                <a:srgbClr val="364C85"/>
              </a:solidFill>
            </a:endParaRPr>
          </a:p>
          <a:p>
            <a:pPr eaLnBrk="1" hangingPunct="1">
              <a:lnSpc>
                <a:spcPct val="80000"/>
              </a:lnSpc>
              <a:buFont typeface="Wingdings" pitchFamily="2" charset="2"/>
              <a:buNone/>
            </a:pPr>
            <a:endParaRPr lang="en-US" sz="1500" b="1" smtClean="0">
              <a:solidFill>
                <a:srgbClr val="364C85"/>
              </a:solidFill>
            </a:endParaRPr>
          </a:p>
          <a:p>
            <a:pPr eaLnBrk="1" hangingPunct="1">
              <a:lnSpc>
                <a:spcPct val="80000"/>
              </a:lnSpc>
              <a:buFont typeface="Wingdings" pitchFamily="2" charset="2"/>
              <a:buNone/>
            </a:pPr>
            <a:r>
              <a:rPr lang="en-US" sz="1500" b="1" smtClean="0">
                <a:solidFill>
                  <a:srgbClr val="364C85"/>
                </a:solidFill>
              </a:rPr>
              <a:t>S8. To the best of your knowledge, do you ever receive applications from [Canadian/American] job candidates who earned their degree(s) from a university outside of [Canada/the US]. This does not include 'study abroad and exchange' where the [Canadian/American] was enrolled in a [Canadian/American] institution and spent a portion of their degree in another country.</a:t>
            </a:r>
          </a:p>
          <a:p>
            <a:pPr eaLnBrk="1" hangingPunct="1">
              <a:lnSpc>
                <a:spcPct val="80000"/>
              </a:lnSpc>
              <a:buFont typeface="Wingdings" pitchFamily="2" charset="2"/>
              <a:buAutoNum type="arabicPeriod"/>
            </a:pPr>
            <a:r>
              <a:rPr lang="en-US" sz="1500" smtClean="0">
                <a:solidFill>
                  <a:srgbClr val="364C85"/>
                </a:solidFill>
              </a:rPr>
              <a:t>Yes</a:t>
            </a:r>
          </a:p>
          <a:p>
            <a:pPr eaLnBrk="1" hangingPunct="1">
              <a:lnSpc>
                <a:spcPct val="80000"/>
              </a:lnSpc>
              <a:buFont typeface="Wingdings" pitchFamily="2" charset="2"/>
              <a:buAutoNum type="arabicPeriod"/>
            </a:pPr>
            <a:r>
              <a:rPr lang="en-US" sz="1500" smtClean="0">
                <a:solidFill>
                  <a:srgbClr val="364C85"/>
                </a:solidFill>
              </a:rPr>
              <a:t>No </a:t>
            </a:r>
          </a:p>
          <a:p>
            <a:pPr eaLnBrk="1" hangingPunct="1">
              <a:lnSpc>
                <a:spcPct val="80000"/>
              </a:lnSpc>
              <a:buFont typeface="Wingdings" pitchFamily="2" charset="2"/>
              <a:buAutoNum type="arabicPeriod"/>
            </a:pPr>
            <a:r>
              <a:rPr lang="en-US" sz="1500" smtClean="0">
                <a:solidFill>
                  <a:srgbClr val="364C85"/>
                </a:solidFill>
              </a:rPr>
              <a:t>Don’t Know/Not Applicable</a:t>
            </a:r>
            <a:endParaRPr lang="en-US" sz="1500" b="1" smtClean="0">
              <a:solidFill>
                <a:srgbClr val="364C85"/>
              </a:solidFill>
            </a:endParaRPr>
          </a:p>
          <a:p>
            <a:pPr eaLnBrk="1" hangingPunct="1">
              <a:lnSpc>
                <a:spcPct val="80000"/>
              </a:lnSpc>
              <a:buFont typeface="Wingdings" pitchFamily="2" charset="2"/>
              <a:buNone/>
            </a:pPr>
            <a:endParaRPr lang="en-US" sz="1500" b="1" smtClean="0">
              <a:solidFill>
                <a:srgbClr val="364C85"/>
              </a:solidFill>
            </a:endParaRPr>
          </a:p>
          <a:p>
            <a:pPr eaLnBrk="1" hangingPunct="1">
              <a:lnSpc>
                <a:spcPct val="80000"/>
              </a:lnSpc>
              <a:buFont typeface="Wingdings" pitchFamily="2" charset="2"/>
              <a:buNone/>
            </a:pPr>
            <a:r>
              <a:rPr lang="en-US" sz="1500" b="1" smtClean="0">
                <a:solidFill>
                  <a:srgbClr val="364C85"/>
                </a:solidFill>
              </a:rPr>
              <a:t>S9. Approximately what percentage of applicants is this? </a:t>
            </a:r>
            <a:r>
              <a:rPr lang="en-US" sz="1500" smtClean="0">
                <a:solidFill>
                  <a:srgbClr val="364C85"/>
                </a:solidFill>
              </a:rPr>
              <a:t>(from list)</a:t>
            </a:r>
            <a:endParaRPr lang="en-US" sz="1500" b="1" smtClean="0">
              <a:solidFill>
                <a:srgbClr val="364C85"/>
              </a:solidFill>
            </a:endParaRPr>
          </a:p>
          <a:p>
            <a:pPr eaLnBrk="1" hangingPunct="1">
              <a:lnSpc>
                <a:spcPct val="80000"/>
              </a:lnSpc>
              <a:buFont typeface="Wingdings" pitchFamily="2" charset="2"/>
              <a:buNone/>
            </a:pPr>
            <a:endParaRPr lang="en-US" sz="1500" b="1" smtClean="0">
              <a:solidFill>
                <a:srgbClr val="364C85"/>
              </a:solidFill>
            </a:endParaRPr>
          </a:p>
          <a:p>
            <a:pPr eaLnBrk="1" hangingPunct="1">
              <a:lnSpc>
                <a:spcPct val="80000"/>
              </a:lnSpc>
              <a:buFont typeface="Wingdings" pitchFamily="2" charset="2"/>
              <a:buNone/>
            </a:pPr>
            <a:r>
              <a:rPr lang="en-US" sz="1500" b="1" smtClean="0">
                <a:solidFill>
                  <a:srgbClr val="364C85"/>
                </a:solidFill>
              </a:rPr>
              <a:t>S10. And from which countries have they received their degrees? </a:t>
            </a:r>
            <a:r>
              <a:rPr lang="en-US" sz="1500" smtClean="0">
                <a:solidFill>
                  <a:srgbClr val="364C85"/>
                </a:solidFill>
              </a:rPr>
              <a:t>(from list)</a:t>
            </a:r>
          </a:p>
        </p:txBody>
      </p:sp>
      <p:grpSp>
        <p:nvGrpSpPr>
          <p:cNvPr id="29699" name="Group 60"/>
          <p:cNvGrpSpPr>
            <a:grpSpLocks/>
          </p:cNvGrpSpPr>
          <p:nvPr/>
        </p:nvGrpSpPr>
        <p:grpSpPr bwMode="auto">
          <a:xfrm>
            <a:off x="228600" y="128588"/>
            <a:ext cx="685800" cy="633412"/>
            <a:chOff x="1020" y="346"/>
            <a:chExt cx="4114" cy="3756"/>
          </a:xfrm>
        </p:grpSpPr>
        <p:sp>
          <p:nvSpPr>
            <p:cNvPr id="29701"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29702"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29703"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29704"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29705"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29706"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29707"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29708"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29709"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29710"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29711"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29712"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29713"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29714"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29715"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29700" name="Rectangle 2"/>
          <p:cNvSpPr txBox="1">
            <a:spLocks noChangeArrowheads="1"/>
          </p:cNvSpPr>
          <p:nvPr/>
        </p:nvSpPr>
        <p:spPr bwMode="auto">
          <a:xfrm>
            <a:off x="1384300" y="293688"/>
            <a:ext cx="7747000" cy="550862"/>
          </a:xfrm>
          <a:prstGeom prst="rect">
            <a:avLst/>
          </a:prstGeom>
          <a:noFill/>
          <a:ln w="9525">
            <a:noFill/>
            <a:miter lim="800000"/>
            <a:headEnd/>
            <a:tailEnd/>
          </a:ln>
        </p:spPr>
        <p:txBody>
          <a:bodyPr anchor="ctr"/>
          <a:lstStyle/>
          <a:p>
            <a:pPr defTabSz="457200">
              <a:spcBef>
                <a:spcPct val="50000"/>
              </a:spcBef>
            </a:pPr>
            <a:r>
              <a:rPr lang="en-US" sz="3000" b="1">
                <a:solidFill>
                  <a:srgbClr val="364C85"/>
                </a:solidFill>
                <a:latin typeface="Calibri" pitchFamily="34" charset="0"/>
              </a:rPr>
              <a:t>Screener Questions </a:t>
            </a:r>
            <a:endParaRPr lang="fr-FR" sz="3000" b="1">
              <a:solidFill>
                <a:srgbClr val="364C85"/>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0243"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Study objectives</a:t>
            </a:r>
            <a:endParaRPr lang="en-US" sz="5000" smtClean="0">
              <a:solidFill>
                <a:schemeClr val="bg1"/>
              </a:solidFill>
              <a:latin typeface="Arial Black" pitchFamily="34" charset="0"/>
            </a:endParaRPr>
          </a:p>
        </p:txBody>
      </p:sp>
      <p:grpSp>
        <p:nvGrpSpPr>
          <p:cNvPr id="10244" name="Group 60"/>
          <p:cNvGrpSpPr>
            <a:grpSpLocks/>
          </p:cNvGrpSpPr>
          <p:nvPr/>
        </p:nvGrpSpPr>
        <p:grpSpPr bwMode="auto">
          <a:xfrm>
            <a:off x="228600" y="128588"/>
            <a:ext cx="685800" cy="633412"/>
            <a:chOff x="1020" y="346"/>
            <a:chExt cx="4114" cy="3756"/>
          </a:xfrm>
        </p:grpSpPr>
        <p:sp>
          <p:nvSpPr>
            <p:cNvPr id="10245"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0246"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0247"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0248"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0249"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0250"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0251"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0252"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0253"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0254"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0255"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0256"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0257"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0258"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0259"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39800" y="190500"/>
            <a:ext cx="8204200" cy="912813"/>
          </a:xfrm>
          <a:solidFill>
            <a:schemeClr val="bg1"/>
          </a:solidFill>
        </p:spPr>
        <p:txBody>
          <a:bodyPr/>
          <a:lstStyle/>
          <a:p>
            <a:pPr algn="l" eaLnBrk="1" hangingPunct="1"/>
            <a:r>
              <a:rPr lang="en-US" sz="2600" b="1" smtClean="0">
                <a:solidFill>
                  <a:srgbClr val="364C85"/>
                </a:solidFill>
                <a:latin typeface="Arial Black" pitchFamily="34" charset="0"/>
              </a:rPr>
              <a:t>Key research questions</a:t>
            </a:r>
            <a:endParaRPr lang="fr-FR" sz="2600" b="1" smtClean="0">
              <a:solidFill>
                <a:srgbClr val="364C85"/>
              </a:solidFill>
              <a:latin typeface="Arial Black" pitchFamily="34" charset="0"/>
            </a:endParaRPr>
          </a:p>
        </p:txBody>
      </p:sp>
      <p:sp>
        <p:nvSpPr>
          <p:cNvPr id="11267" name="Rectangle 3"/>
          <p:cNvSpPr>
            <a:spLocks noGrp="1" noChangeArrowheads="1"/>
          </p:cNvSpPr>
          <p:nvPr>
            <p:ph type="body" idx="4294967295"/>
          </p:nvPr>
        </p:nvSpPr>
        <p:spPr>
          <a:xfrm>
            <a:off x="381000" y="762000"/>
            <a:ext cx="8559800" cy="4754563"/>
          </a:xfrm>
        </p:spPr>
        <p:txBody>
          <a:bodyPr/>
          <a:lstStyle/>
          <a:p>
            <a:pPr eaLnBrk="1" hangingPunct="1">
              <a:spcBef>
                <a:spcPct val="50000"/>
              </a:spcBef>
              <a:buFont typeface="Wingdings" pitchFamily="2" charset="2"/>
              <a:buChar char="§"/>
            </a:pPr>
            <a:endParaRPr lang="en-US" sz="2600" b="1" smtClean="0">
              <a:solidFill>
                <a:srgbClr val="364C85"/>
              </a:solidFill>
              <a:latin typeface="Arial (Body)"/>
              <a:ea typeface="Arial (Body)"/>
              <a:cs typeface="Arial (Body)"/>
            </a:endParaRPr>
          </a:p>
          <a:p>
            <a:pPr eaLnBrk="1" hangingPunct="1">
              <a:buFont typeface="Wingdings" pitchFamily="2" charset="2"/>
              <a:buChar char="§"/>
            </a:pPr>
            <a:r>
              <a:rPr lang="en-US" sz="2400" b="1" smtClean="0">
                <a:solidFill>
                  <a:srgbClr val="364C85"/>
                </a:solidFill>
                <a:latin typeface="Arial (Body)"/>
                <a:ea typeface="Arial (Body)"/>
                <a:cs typeface="Arial (Body)"/>
              </a:rPr>
              <a:t>What skills and qualifications are most desired by employers?</a:t>
            </a:r>
          </a:p>
          <a:p>
            <a:pPr eaLnBrk="1" hangingPunct="1">
              <a:buFont typeface="Wingdings" pitchFamily="2" charset="2"/>
              <a:buChar char="§"/>
            </a:pPr>
            <a:endParaRPr lang="en-US" sz="2400" b="1" smtClean="0">
              <a:solidFill>
                <a:srgbClr val="364C85"/>
              </a:solidFill>
              <a:latin typeface="Arial (Body)"/>
              <a:ea typeface="Arial (Body)"/>
              <a:cs typeface="Arial (Body)"/>
            </a:endParaRPr>
          </a:p>
          <a:p>
            <a:pPr eaLnBrk="1" hangingPunct="1">
              <a:buFont typeface="Wingdings" pitchFamily="2" charset="2"/>
              <a:buChar char="§"/>
            </a:pPr>
            <a:r>
              <a:rPr lang="en-US" sz="2400" b="1" smtClean="0">
                <a:solidFill>
                  <a:srgbClr val="364C85"/>
                </a:solidFill>
                <a:latin typeface="Arial (Body)"/>
                <a:ea typeface="Arial (Body)"/>
                <a:cs typeface="Arial (Body)"/>
              </a:rPr>
              <a:t>What do employers want in their candidate’s degrees?</a:t>
            </a:r>
          </a:p>
          <a:p>
            <a:pPr eaLnBrk="1" hangingPunct="1">
              <a:buFont typeface="Wingdings" pitchFamily="2" charset="2"/>
              <a:buChar char="§"/>
            </a:pPr>
            <a:endParaRPr lang="en-US" sz="2400" b="1" smtClean="0">
              <a:solidFill>
                <a:srgbClr val="364C85"/>
              </a:solidFill>
              <a:latin typeface="Arial (Body)"/>
              <a:ea typeface="Arial (Body)"/>
              <a:cs typeface="Arial (Body)"/>
            </a:endParaRPr>
          </a:p>
          <a:p>
            <a:pPr eaLnBrk="1" hangingPunct="1">
              <a:buFont typeface="Wingdings" pitchFamily="2" charset="2"/>
              <a:buChar char="§"/>
            </a:pPr>
            <a:r>
              <a:rPr lang="en-US" sz="2400" b="1" smtClean="0">
                <a:solidFill>
                  <a:srgbClr val="364C85"/>
                </a:solidFill>
                <a:latin typeface="Arial (Body)"/>
                <a:ea typeface="Arial (Body)"/>
                <a:cs typeface="Arial (Body)"/>
              </a:rPr>
              <a:t>What are employer perceptions of overseas degrees and study abroad experience?</a:t>
            </a:r>
          </a:p>
          <a:p>
            <a:pPr eaLnBrk="1" hangingPunct="1">
              <a:buFont typeface="Wingdings" pitchFamily="2" charset="2"/>
              <a:buChar char="§"/>
            </a:pPr>
            <a:endParaRPr lang="en-US" sz="2400" b="1" smtClean="0">
              <a:solidFill>
                <a:srgbClr val="364C85"/>
              </a:solidFill>
              <a:latin typeface="Arial (Body)"/>
              <a:ea typeface="Arial (Body)"/>
              <a:cs typeface="Arial (Body)"/>
            </a:endParaRPr>
          </a:p>
          <a:p>
            <a:pPr eaLnBrk="1" hangingPunct="1">
              <a:buFont typeface="Wingdings" pitchFamily="2" charset="2"/>
              <a:buChar char="§"/>
            </a:pPr>
            <a:r>
              <a:rPr lang="en-US" sz="2400" b="1" smtClean="0">
                <a:solidFill>
                  <a:srgbClr val="364C85"/>
                </a:solidFill>
                <a:latin typeface="Arial (Body)"/>
                <a:ea typeface="Arial (Body)"/>
                <a:cs typeface="Arial (Body)"/>
              </a:rPr>
              <a:t>How can universities and candidates best communicate the benefits of degrees and study abroad experiences to employers?</a:t>
            </a:r>
          </a:p>
          <a:p>
            <a:pPr eaLnBrk="1" hangingPunct="1">
              <a:buFont typeface="Wingdings" pitchFamily="2" charset="2"/>
              <a:buChar char="§"/>
            </a:pPr>
            <a:endParaRPr lang="en-US" sz="2600" b="1" smtClean="0">
              <a:solidFill>
                <a:srgbClr val="364C85"/>
              </a:solidFill>
              <a:latin typeface="Arial (Body)"/>
              <a:ea typeface="Arial (Body)"/>
              <a:cs typeface="Arial (Body)"/>
            </a:endParaRPr>
          </a:p>
          <a:p>
            <a:pPr eaLnBrk="1" hangingPunct="1">
              <a:buFont typeface="Wingdings" pitchFamily="2" charset="2"/>
              <a:buChar char="§"/>
            </a:pPr>
            <a:endParaRPr lang="fr-FR" sz="2600" smtClean="0">
              <a:solidFill>
                <a:srgbClr val="364C85"/>
              </a:solidFill>
              <a:latin typeface="Arial (Body)"/>
              <a:ea typeface="Arial (Body)"/>
              <a:cs typeface="Arial (Body)"/>
            </a:endParaRPr>
          </a:p>
        </p:txBody>
      </p:sp>
      <p:sp>
        <p:nvSpPr>
          <p:cNvPr id="11268" name="TextBox 1"/>
          <p:cNvSpPr txBox="1">
            <a:spLocks noChangeArrowheads="1"/>
          </p:cNvSpPr>
          <p:nvPr/>
        </p:nvSpPr>
        <p:spPr bwMode="auto">
          <a:xfrm>
            <a:off x="525463" y="287338"/>
            <a:ext cx="184150" cy="461962"/>
          </a:xfrm>
          <a:prstGeom prst="rect">
            <a:avLst/>
          </a:prstGeom>
          <a:noFill/>
          <a:ln w="9525">
            <a:noFill/>
            <a:miter lim="800000"/>
            <a:headEnd/>
            <a:tailEnd/>
          </a:ln>
        </p:spPr>
        <p:txBody>
          <a:bodyPr wrap="none">
            <a:spAutoFit/>
          </a:bodyPr>
          <a:lstStyle/>
          <a:p>
            <a:pPr defTabSz="457200"/>
            <a:endParaRPr lang="en-US">
              <a:latin typeface="Calibri" pitchFamily="34" charset="0"/>
            </a:endParaRPr>
          </a:p>
        </p:txBody>
      </p:sp>
      <p:grpSp>
        <p:nvGrpSpPr>
          <p:cNvPr id="11269" name="Group 60"/>
          <p:cNvGrpSpPr>
            <a:grpSpLocks/>
          </p:cNvGrpSpPr>
          <p:nvPr/>
        </p:nvGrpSpPr>
        <p:grpSpPr bwMode="auto">
          <a:xfrm>
            <a:off x="228600" y="128588"/>
            <a:ext cx="685800" cy="633412"/>
            <a:chOff x="1020" y="346"/>
            <a:chExt cx="4114" cy="3756"/>
          </a:xfrm>
        </p:grpSpPr>
        <p:sp>
          <p:nvSpPr>
            <p:cNvPr id="11270"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1271"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1272"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1273"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1274"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1275"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1276"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1277"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1278"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1279"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1280"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1281"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1282"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1283"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1284"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2291"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Research design</a:t>
            </a:r>
            <a:endParaRPr lang="en-US" sz="5000" smtClean="0">
              <a:solidFill>
                <a:schemeClr val="bg1"/>
              </a:solidFill>
              <a:latin typeface="Arial Black" pitchFamily="34" charset="0"/>
            </a:endParaRPr>
          </a:p>
        </p:txBody>
      </p:sp>
      <p:grpSp>
        <p:nvGrpSpPr>
          <p:cNvPr id="12292" name="Group 60"/>
          <p:cNvGrpSpPr>
            <a:grpSpLocks/>
          </p:cNvGrpSpPr>
          <p:nvPr/>
        </p:nvGrpSpPr>
        <p:grpSpPr bwMode="auto">
          <a:xfrm>
            <a:off x="228600" y="128588"/>
            <a:ext cx="685800" cy="633412"/>
            <a:chOff x="1020" y="346"/>
            <a:chExt cx="4114" cy="3756"/>
          </a:xfrm>
        </p:grpSpPr>
        <p:sp>
          <p:nvSpPr>
            <p:cNvPr id="12293"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2294"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2295"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2296"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2297"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2298"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2299"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2300"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2301"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2302"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2303"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2304"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2305"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2306"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2307"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17588" y="161925"/>
            <a:ext cx="8229600" cy="788988"/>
          </a:xfrm>
        </p:spPr>
        <p:txBody>
          <a:bodyPr/>
          <a:lstStyle/>
          <a:p>
            <a:pPr algn="l" eaLnBrk="1" hangingPunct="1"/>
            <a:r>
              <a:rPr lang="en-US" sz="3000" b="1" smtClean="0">
                <a:solidFill>
                  <a:srgbClr val="364C85"/>
                </a:solidFill>
                <a:latin typeface="Arial Black" pitchFamily="34" charset="0"/>
              </a:rPr>
              <a:t>Research design</a:t>
            </a:r>
            <a:endParaRPr lang="fr-FR" sz="3000" b="1" smtClean="0">
              <a:solidFill>
                <a:srgbClr val="364C85"/>
              </a:solidFill>
              <a:latin typeface="Arial Black" pitchFamily="34" charset="0"/>
            </a:endParaRPr>
          </a:p>
        </p:txBody>
      </p:sp>
      <p:sp>
        <p:nvSpPr>
          <p:cNvPr id="13315" name="Rectangle 3"/>
          <p:cNvSpPr>
            <a:spLocks noGrp="1" noChangeArrowheads="1"/>
          </p:cNvSpPr>
          <p:nvPr>
            <p:ph type="body" idx="4294967295"/>
          </p:nvPr>
        </p:nvSpPr>
        <p:spPr>
          <a:xfrm>
            <a:off x="457200" y="1066800"/>
            <a:ext cx="8229600" cy="4144963"/>
          </a:xfrm>
        </p:spPr>
        <p:txBody>
          <a:bodyPr/>
          <a:lstStyle/>
          <a:p>
            <a:pPr eaLnBrk="1" hangingPunct="1">
              <a:buFont typeface="Wingdings" pitchFamily="2" charset="2"/>
              <a:buChar char="§"/>
            </a:pPr>
            <a:r>
              <a:rPr lang="en-US" sz="2400" b="1" smtClean="0">
                <a:solidFill>
                  <a:srgbClr val="364C85"/>
                </a:solidFill>
              </a:rPr>
              <a:t>Spring 2011: Survey of employers in the US (402)</a:t>
            </a:r>
          </a:p>
          <a:p>
            <a:pPr lvl="1" eaLnBrk="1" hangingPunct="1">
              <a:buFont typeface="Wingdings" pitchFamily="2" charset="2"/>
              <a:buChar char="§"/>
            </a:pPr>
            <a:r>
              <a:rPr lang="en-US" sz="1800" smtClean="0">
                <a:solidFill>
                  <a:srgbClr val="364C85"/>
                </a:solidFill>
              </a:rPr>
              <a:t>Established a baseline for employer perceptions of degrees earned overseas</a:t>
            </a:r>
          </a:p>
          <a:p>
            <a:pPr lvl="1" eaLnBrk="1" hangingPunct="1">
              <a:buFontTx/>
              <a:buNone/>
            </a:pPr>
            <a:endParaRPr lang="en-US" sz="800" b="1" smtClean="0">
              <a:solidFill>
                <a:srgbClr val="364C85"/>
              </a:solidFill>
            </a:endParaRPr>
          </a:p>
          <a:p>
            <a:pPr eaLnBrk="1" hangingPunct="1">
              <a:buFont typeface="Wingdings" pitchFamily="2" charset="2"/>
              <a:buChar char="§"/>
            </a:pPr>
            <a:r>
              <a:rPr lang="en-US" sz="2400" b="1" smtClean="0">
                <a:solidFill>
                  <a:srgbClr val="364C85"/>
                </a:solidFill>
              </a:rPr>
              <a:t>Fall 2011: Online survey of employers in the US (411) and Canada (436)</a:t>
            </a:r>
          </a:p>
          <a:p>
            <a:pPr lvl="1" eaLnBrk="1" hangingPunct="1">
              <a:buFont typeface="Wingdings" pitchFamily="2" charset="2"/>
              <a:buChar char="§"/>
            </a:pPr>
            <a:r>
              <a:rPr lang="en-US" sz="1800" smtClean="0">
                <a:solidFill>
                  <a:srgbClr val="364C85"/>
                </a:solidFill>
              </a:rPr>
              <a:t>Screener to reach decision-makers and exclude employers not requiring 50% or more of employees to have university degrees</a:t>
            </a:r>
          </a:p>
          <a:p>
            <a:pPr eaLnBrk="1" hangingPunct="1">
              <a:buFontTx/>
              <a:buNone/>
            </a:pPr>
            <a:endParaRPr lang="en-US" sz="1800" b="1" smtClean="0">
              <a:solidFill>
                <a:srgbClr val="364C85"/>
              </a:solidFill>
            </a:endParaRPr>
          </a:p>
          <a:p>
            <a:pPr eaLnBrk="1" hangingPunct="1">
              <a:buFont typeface="Wingdings" pitchFamily="2" charset="2"/>
              <a:buChar char="§"/>
            </a:pPr>
            <a:r>
              <a:rPr lang="en-US" sz="2400" b="1" smtClean="0">
                <a:solidFill>
                  <a:srgbClr val="364C85"/>
                </a:solidFill>
              </a:rPr>
              <a:t>Follow-up In-Depth Interviews (IDIs) for each study</a:t>
            </a:r>
          </a:p>
          <a:p>
            <a:pPr lvl="1" eaLnBrk="1" hangingPunct="1">
              <a:buFont typeface="Wingdings" pitchFamily="2" charset="2"/>
              <a:buChar char="§"/>
            </a:pPr>
            <a:r>
              <a:rPr lang="en-US" sz="1800" smtClean="0">
                <a:solidFill>
                  <a:srgbClr val="364C85"/>
                </a:solidFill>
              </a:rPr>
              <a:t>Selected based on survey responses to comment on key themes in quantitative data</a:t>
            </a:r>
          </a:p>
          <a:p>
            <a:pPr lvl="1" eaLnBrk="1" hangingPunct="1">
              <a:buFont typeface="Wingdings" pitchFamily="2" charset="2"/>
              <a:buNone/>
            </a:pPr>
            <a:endParaRPr lang="en-US" sz="1600" b="1" smtClean="0">
              <a:solidFill>
                <a:srgbClr val="364C85"/>
              </a:solidFill>
            </a:endParaRPr>
          </a:p>
        </p:txBody>
      </p:sp>
      <p:grpSp>
        <p:nvGrpSpPr>
          <p:cNvPr id="13316" name="Group 60"/>
          <p:cNvGrpSpPr>
            <a:grpSpLocks/>
          </p:cNvGrpSpPr>
          <p:nvPr/>
        </p:nvGrpSpPr>
        <p:grpSpPr bwMode="auto">
          <a:xfrm>
            <a:off x="228600" y="128588"/>
            <a:ext cx="685800" cy="633412"/>
            <a:chOff x="1020" y="346"/>
            <a:chExt cx="4114" cy="3756"/>
          </a:xfrm>
        </p:grpSpPr>
        <p:sp>
          <p:nvSpPr>
            <p:cNvPr id="13317"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3318"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3319"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3320"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3321"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3322"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3323"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3324"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3325"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3326"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3327"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3328"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3329"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3330"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3331"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017588" y="161925"/>
            <a:ext cx="8229600" cy="788988"/>
          </a:xfrm>
        </p:spPr>
        <p:txBody>
          <a:bodyPr/>
          <a:lstStyle/>
          <a:p>
            <a:pPr algn="l" eaLnBrk="1" hangingPunct="1"/>
            <a:r>
              <a:rPr lang="en-US" sz="3000" b="1" smtClean="0">
                <a:solidFill>
                  <a:srgbClr val="364C85"/>
                </a:solidFill>
                <a:latin typeface="Arial Black" pitchFamily="34" charset="0"/>
              </a:rPr>
              <a:t>Respondent profile </a:t>
            </a:r>
            <a:endParaRPr lang="fr-FR" sz="3000" b="1" smtClean="0">
              <a:solidFill>
                <a:srgbClr val="364C85"/>
              </a:solidFill>
              <a:latin typeface="Arial Black" pitchFamily="34" charset="0"/>
            </a:endParaRPr>
          </a:p>
        </p:txBody>
      </p:sp>
      <p:grpSp>
        <p:nvGrpSpPr>
          <p:cNvPr id="14339" name="Group 60"/>
          <p:cNvGrpSpPr>
            <a:grpSpLocks/>
          </p:cNvGrpSpPr>
          <p:nvPr/>
        </p:nvGrpSpPr>
        <p:grpSpPr bwMode="auto">
          <a:xfrm>
            <a:off x="228600" y="128588"/>
            <a:ext cx="685800" cy="633412"/>
            <a:chOff x="1020" y="346"/>
            <a:chExt cx="4114" cy="3756"/>
          </a:xfrm>
        </p:grpSpPr>
        <p:sp>
          <p:nvSpPr>
            <p:cNvPr id="14341"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4342" name="Freeform 62"/>
            <p:cNvSpPr>
              <a:spLocks/>
            </p:cNvSpPr>
            <p:nvPr/>
          </p:nvSpPr>
          <p:spPr bwMode="gray">
            <a:xfrm>
              <a:off x="2629" y="1720"/>
              <a:ext cx="95" cy="66"/>
            </a:xfrm>
            <a:custGeom>
              <a:avLst/>
              <a:gdLst>
                <a:gd name="T0" fmla="*/ 49 w 88"/>
                <a:gd name="T1" fmla="*/ 99 h 62"/>
                <a:gd name="T2" fmla="*/ 0 w 88"/>
                <a:gd name="T3" fmla="*/ 131 h 62"/>
                <a:gd name="T4" fmla="*/ 0 w 88"/>
                <a:gd name="T5" fmla="*/ 131 h 62"/>
                <a:gd name="T6" fmla="*/ 36 w 88"/>
                <a:gd name="T7" fmla="*/ 135 h 62"/>
                <a:gd name="T8" fmla="*/ 76 w 88"/>
                <a:gd name="T9" fmla="*/ 139 h 62"/>
                <a:gd name="T10" fmla="*/ 114 w 88"/>
                <a:gd name="T11" fmla="*/ 131 h 62"/>
                <a:gd name="T12" fmla="*/ 146 w 88"/>
                <a:gd name="T13" fmla="*/ 120 h 62"/>
                <a:gd name="T14" fmla="*/ 179 w 88"/>
                <a:gd name="T15" fmla="*/ 106 h 62"/>
                <a:gd name="T16" fmla="*/ 206 w 88"/>
                <a:gd name="T17" fmla="*/ 92 h 62"/>
                <a:gd name="T18" fmla="*/ 222 w 88"/>
                <a:gd name="T19" fmla="*/ 71 h 62"/>
                <a:gd name="T20" fmla="*/ 239 w 88"/>
                <a:gd name="T21" fmla="*/ 55 h 62"/>
                <a:gd name="T22" fmla="*/ 239 w 88"/>
                <a:gd name="T23" fmla="*/ 0 h 62"/>
                <a:gd name="T24" fmla="*/ 239 w 88"/>
                <a:gd name="T25" fmla="*/ 0 h 62"/>
                <a:gd name="T26" fmla="*/ 179 w 88"/>
                <a:gd name="T27" fmla="*/ 6 h 62"/>
                <a:gd name="T28" fmla="*/ 125 w 88"/>
                <a:gd name="T29" fmla="*/ 34 h 62"/>
                <a:gd name="T30" fmla="*/ 104 w 88"/>
                <a:gd name="T31" fmla="*/ 49 h 62"/>
                <a:gd name="T32" fmla="*/ 82 w 88"/>
                <a:gd name="T33" fmla="*/ 63 h 62"/>
                <a:gd name="T34" fmla="*/ 65 w 88"/>
                <a:gd name="T35" fmla="*/ 81 h 62"/>
                <a:gd name="T36" fmla="*/ 49 w 88"/>
                <a:gd name="T37" fmla="*/ 99 h 62"/>
                <a:gd name="T38" fmla="*/ 49 w 88"/>
                <a:gd name="T39" fmla="*/ 9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4343"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3 h 68"/>
                <a:gd name="T12" fmla="*/ 12 w 68"/>
                <a:gd name="T13" fmla="*/ 31 h 68"/>
                <a:gd name="T14" fmla="*/ 18 w 68"/>
                <a:gd name="T15" fmla="*/ 37 h 68"/>
                <a:gd name="T16" fmla="*/ 26 w 68"/>
                <a:gd name="T17" fmla="*/ 41 h 68"/>
                <a:gd name="T18" fmla="*/ 34 w 68"/>
                <a:gd name="T19" fmla="*/ 44 h 68"/>
                <a:gd name="T20" fmla="*/ 45 w 68"/>
                <a:gd name="T21" fmla="*/ 46 h 68"/>
                <a:gd name="T22" fmla="*/ 45 w 68"/>
                <a:gd name="T23" fmla="*/ 46 h 68"/>
                <a:gd name="T24" fmla="*/ 53 w 68"/>
                <a:gd name="T25" fmla="*/ 42 h 68"/>
                <a:gd name="T26" fmla="*/ 55 w 68"/>
                <a:gd name="T27" fmla="*/ 39 h 68"/>
                <a:gd name="T28" fmla="*/ 55 w 68"/>
                <a:gd name="T29" fmla="*/ 37 h 68"/>
                <a:gd name="T30" fmla="*/ 53 w 68"/>
                <a:gd name="T31" fmla="*/ 27 h 68"/>
                <a:gd name="T32" fmla="*/ 49 w 68"/>
                <a:gd name="T33" fmla="*/ 19 h 68"/>
                <a:gd name="T34" fmla="*/ 41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4344" name="Freeform 64"/>
            <p:cNvSpPr>
              <a:spLocks/>
            </p:cNvSpPr>
            <p:nvPr/>
          </p:nvSpPr>
          <p:spPr bwMode="gray">
            <a:xfrm>
              <a:off x="2534" y="1221"/>
              <a:ext cx="105" cy="66"/>
            </a:xfrm>
            <a:custGeom>
              <a:avLst/>
              <a:gdLst>
                <a:gd name="T0" fmla="*/ 22 w 106"/>
                <a:gd name="T1" fmla="*/ 9 h 76"/>
                <a:gd name="T2" fmla="*/ 0 w 106"/>
                <a:gd name="T3" fmla="*/ 11 h 76"/>
                <a:gd name="T4" fmla="*/ 0 w 106"/>
                <a:gd name="T5" fmla="*/ 11 h 76"/>
                <a:gd name="T6" fmla="*/ 16 w 106"/>
                <a:gd name="T7" fmla="*/ 12 h 76"/>
                <a:gd name="T8" fmla="*/ 32 w 106"/>
                <a:gd name="T9" fmla="*/ 12 h 76"/>
                <a:gd name="T10" fmla="*/ 46 w 106"/>
                <a:gd name="T11" fmla="*/ 12 h 76"/>
                <a:gd name="T12" fmla="*/ 53 w 106"/>
                <a:gd name="T13" fmla="*/ 11 h 76"/>
                <a:gd name="T14" fmla="*/ 59 w 106"/>
                <a:gd name="T15" fmla="*/ 10 h 76"/>
                <a:gd name="T16" fmla="*/ 69 w 106"/>
                <a:gd name="T17" fmla="*/ 9 h 76"/>
                <a:gd name="T18" fmla="*/ 77 w 106"/>
                <a:gd name="T19" fmla="*/ 7 h 76"/>
                <a:gd name="T20" fmla="*/ 85 w 106"/>
                <a:gd name="T21" fmla="*/ 5 h 76"/>
                <a:gd name="T22" fmla="*/ 93 w 106"/>
                <a:gd name="T23" fmla="*/ 0 h 76"/>
                <a:gd name="T24" fmla="*/ 93 w 106"/>
                <a:gd name="T25" fmla="*/ 0 h 76"/>
                <a:gd name="T26" fmla="*/ 67 w 106"/>
                <a:gd name="T27" fmla="*/ 3 h 76"/>
                <a:gd name="T28" fmla="*/ 55 w 106"/>
                <a:gd name="T29" fmla="*/ 3 h 76"/>
                <a:gd name="T30" fmla="*/ 53 w 106"/>
                <a:gd name="T31" fmla="*/ 3 h 76"/>
                <a:gd name="T32" fmla="*/ 48 w 106"/>
                <a:gd name="T33" fmla="*/ 3 h 76"/>
                <a:gd name="T34" fmla="*/ 38 w 106"/>
                <a:gd name="T35" fmla="*/ 4 h 76"/>
                <a:gd name="T36" fmla="*/ 30 w 106"/>
                <a:gd name="T37" fmla="*/ 7 h 76"/>
                <a:gd name="T38" fmla="*/ 22 w 106"/>
                <a:gd name="T39" fmla="*/ 9 h 76"/>
                <a:gd name="T40" fmla="*/ 22 w 106"/>
                <a:gd name="T41" fmla="*/ 9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4345" name="Freeform 65"/>
            <p:cNvSpPr>
              <a:spLocks/>
            </p:cNvSpPr>
            <p:nvPr/>
          </p:nvSpPr>
          <p:spPr bwMode="gray">
            <a:xfrm>
              <a:off x="2477" y="1391"/>
              <a:ext cx="86" cy="75"/>
            </a:xfrm>
            <a:custGeom>
              <a:avLst/>
              <a:gdLst>
                <a:gd name="T0" fmla="*/ 152 w 82"/>
                <a:gd name="T1" fmla="*/ 38 h 72"/>
                <a:gd name="T2" fmla="*/ 141 w 82"/>
                <a:gd name="T3" fmla="*/ 0 h 72"/>
                <a:gd name="T4" fmla="*/ 141 w 82"/>
                <a:gd name="T5" fmla="*/ 0 h 72"/>
                <a:gd name="T6" fmla="*/ 93 w 82"/>
                <a:gd name="T7" fmla="*/ 8 h 72"/>
                <a:gd name="T8" fmla="*/ 56 w 82"/>
                <a:gd name="T9" fmla="*/ 31 h 72"/>
                <a:gd name="T10" fmla="*/ 35 w 82"/>
                <a:gd name="T11" fmla="*/ 38 h 72"/>
                <a:gd name="T12" fmla="*/ 25 w 82"/>
                <a:gd name="T13" fmla="*/ 50 h 72"/>
                <a:gd name="T14" fmla="*/ 6 w 82"/>
                <a:gd name="T15" fmla="*/ 68 h 72"/>
                <a:gd name="T16" fmla="*/ 0 w 82"/>
                <a:gd name="T17" fmla="*/ 80 h 72"/>
                <a:gd name="T18" fmla="*/ 0 w 82"/>
                <a:gd name="T19" fmla="*/ 115 h 72"/>
                <a:gd name="T20" fmla="*/ 0 w 82"/>
                <a:gd name="T21" fmla="*/ 115 h 72"/>
                <a:gd name="T22" fmla="*/ 29 w 82"/>
                <a:gd name="T23" fmla="*/ 121 h 72"/>
                <a:gd name="T24" fmla="*/ 56 w 82"/>
                <a:gd name="T25" fmla="*/ 119 h 72"/>
                <a:gd name="T26" fmla="*/ 77 w 82"/>
                <a:gd name="T27" fmla="*/ 111 h 72"/>
                <a:gd name="T28" fmla="*/ 98 w 82"/>
                <a:gd name="T29" fmla="*/ 102 h 72"/>
                <a:gd name="T30" fmla="*/ 114 w 82"/>
                <a:gd name="T31" fmla="*/ 86 h 72"/>
                <a:gd name="T32" fmla="*/ 131 w 82"/>
                <a:gd name="T33" fmla="*/ 71 h 72"/>
                <a:gd name="T34" fmla="*/ 152 w 82"/>
                <a:gd name="T35" fmla="*/ 38 h 72"/>
                <a:gd name="T36" fmla="*/ 152 w 82"/>
                <a:gd name="T37" fmla="*/ 38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4346" name="Freeform 66"/>
            <p:cNvSpPr>
              <a:spLocks/>
            </p:cNvSpPr>
            <p:nvPr/>
          </p:nvSpPr>
          <p:spPr bwMode="gray">
            <a:xfrm>
              <a:off x="2448" y="1589"/>
              <a:ext cx="105" cy="66"/>
            </a:xfrm>
            <a:custGeom>
              <a:avLst/>
              <a:gdLst>
                <a:gd name="T0" fmla="*/ 0 w 98"/>
                <a:gd name="T1" fmla="*/ 112 h 62"/>
                <a:gd name="T2" fmla="*/ 33 w 98"/>
                <a:gd name="T3" fmla="*/ 131 h 62"/>
                <a:gd name="T4" fmla="*/ 33 w 98"/>
                <a:gd name="T5" fmla="*/ 131 h 62"/>
                <a:gd name="T6" fmla="*/ 72 w 98"/>
                <a:gd name="T7" fmla="*/ 139 h 62"/>
                <a:gd name="T8" fmla="*/ 107 w 98"/>
                <a:gd name="T9" fmla="*/ 135 h 62"/>
                <a:gd name="T10" fmla="*/ 132 w 98"/>
                <a:gd name="T11" fmla="*/ 127 h 62"/>
                <a:gd name="T12" fmla="*/ 148 w 98"/>
                <a:gd name="T13" fmla="*/ 112 h 62"/>
                <a:gd name="T14" fmla="*/ 162 w 98"/>
                <a:gd name="T15" fmla="*/ 94 h 62"/>
                <a:gd name="T16" fmla="*/ 173 w 98"/>
                <a:gd name="T17" fmla="*/ 76 h 62"/>
                <a:gd name="T18" fmla="*/ 191 w 98"/>
                <a:gd name="T19" fmla="*/ 38 h 62"/>
                <a:gd name="T20" fmla="*/ 240 w 98"/>
                <a:gd name="T21" fmla="*/ 2 h 62"/>
                <a:gd name="T22" fmla="*/ 240 w 98"/>
                <a:gd name="T23" fmla="*/ 2 h 62"/>
                <a:gd name="T24" fmla="*/ 198 w 98"/>
                <a:gd name="T25" fmla="*/ 0 h 62"/>
                <a:gd name="T26" fmla="*/ 159 w 98"/>
                <a:gd name="T27" fmla="*/ 2 h 62"/>
                <a:gd name="T28" fmla="*/ 123 w 98"/>
                <a:gd name="T29" fmla="*/ 6 h 62"/>
                <a:gd name="T30" fmla="*/ 89 w 98"/>
                <a:gd name="T31" fmla="*/ 30 h 62"/>
                <a:gd name="T32" fmla="*/ 59 w 98"/>
                <a:gd name="T33" fmla="*/ 49 h 62"/>
                <a:gd name="T34" fmla="*/ 33 w 98"/>
                <a:gd name="T35" fmla="*/ 67 h 62"/>
                <a:gd name="T36" fmla="*/ 6 w 98"/>
                <a:gd name="T37" fmla="*/ 92 h 62"/>
                <a:gd name="T38" fmla="*/ 0 w 98"/>
                <a:gd name="T39" fmla="*/ 112 h 62"/>
                <a:gd name="T40" fmla="*/ 0 w 98"/>
                <a:gd name="T41" fmla="*/ 11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4347"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19 h 58"/>
                <a:gd name="T12" fmla="*/ 26 w 96"/>
                <a:gd name="T13" fmla="*/ 29 h 58"/>
                <a:gd name="T14" fmla="*/ 42 w 96"/>
                <a:gd name="T15" fmla="*/ 33 h 58"/>
                <a:gd name="T16" fmla="*/ 48 w 96"/>
                <a:gd name="T17" fmla="*/ 36 h 58"/>
                <a:gd name="T18" fmla="*/ 59 w 96"/>
                <a:gd name="T19" fmla="*/ 37 h 58"/>
                <a:gd name="T20" fmla="*/ 65 w 96"/>
                <a:gd name="T21" fmla="*/ 37 h 58"/>
                <a:gd name="T22" fmla="*/ 71 w 96"/>
                <a:gd name="T23" fmla="*/ 36 h 58"/>
                <a:gd name="T24" fmla="*/ 77 w 96"/>
                <a:gd name="T25" fmla="*/ 35 h 58"/>
                <a:gd name="T26" fmla="*/ 81 w 96"/>
                <a:gd name="T27" fmla="*/ 33 h 58"/>
                <a:gd name="T28" fmla="*/ 83 w 96"/>
                <a:gd name="T29" fmla="*/ 14 h 58"/>
                <a:gd name="T30" fmla="*/ 83 w 96"/>
                <a:gd name="T31" fmla="*/ 14 h 58"/>
                <a:gd name="T32" fmla="*/ 65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4348" name="Freeform 68"/>
            <p:cNvSpPr>
              <a:spLocks/>
            </p:cNvSpPr>
            <p:nvPr/>
          </p:nvSpPr>
          <p:spPr bwMode="gray">
            <a:xfrm>
              <a:off x="2944" y="854"/>
              <a:ext cx="67" cy="94"/>
            </a:xfrm>
            <a:custGeom>
              <a:avLst/>
              <a:gdLst>
                <a:gd name="T0" fmla="*/ 75 w 64"/>
                <a:gd name="T1" fmla="*/ 6 h 102"/>
                <a:gd name="T2" fmla="*/ 27 w 64"/>
                <a:gd name="T3" fmla="*/ 0 h 102"/>
                <a:gd name="T4" fmla="*/ 27 w 64"/>
                <a:gd name="T5" fmla="*/ 0 h 102"/>
                <a:gd name="T6" fmla="*/ 6 w 64"/>
                <a:gd name="T7" fmla="*/ 6 h 102"/>
                <a:gd name="T8" fmla="*/ 2 w 64"/>
                <a:gd name="T9" fmla="*/ 7 h 102"/>
                <a:gd name="T10" fmla="*/ 0 w 64"/>
                <a:gd name="T11" fmla="*/ 11 h 102"/>
                <a:gd name="T12" fmla="*/ 0 w 64"/>
                <a:gd name="T13" fmla="*/ 15 h 102"/>
                <a:gd name="T14" fmla="*/ 0 w 64"/>
                <a:gd name="T15" fmla="*/ 17 h 102"/>
                <a:gd name="T16" fmla="*/ 4 w 64"/>
                <a:gd name="T17" fmla="*/ 21 h 102"/>
                <a:gd name="T18" fmla="*/ 8 w 64"/>
                <a:gd name="T19" fmla="*/ 25 h 102"/>
                <a:gd name="T20" fmla="*/ 38 w 64"/>
                <a:gd name="T21" fmla="*/ 35 h 102"/>
                <a:gd name="T22" fmla="*/ 38 w 64"/>
                <a:gd name="T23" fmla="*/ 35 h 102"/>
                <a:gd name="T24" fmla="*/ 79 w 64"/>
                <a:gd name="T25" fmla="*/ 27 h 102"/>
                <a:gd name="T26" fmla="*/ 99 w 64"/>
                <a:gd name="T27" fmla="*/ 23 h 102"/>
                <a:gd name="T28" fmla="*/ 109 w 64"/>
                <a:gd name="T29" fmla="*/ 18 h 102"/>
                <a:gd name="T30" fmla="*/ 115 w 64"/>
                <a:gd name="T31" fmla="*/ 16 h 102"/>
                <a:gd name="T32" fmla="*/ 115 w 64"/>
                <a:gd name="T33" fmla="*/ 14 h 102"/>
                <a:gd name="T34" fmla="*/ 112 w 64"/>
                <a:gd name="T35" fmla="*/ 12 h 102"/>
                <a:gd name="T36" fmla="*/ 109 w 64"/>
                <a:gd name="T37" fmla="*/ 9 h 102"/>
                <a:gd name="T38" fmla="*/ 102 w 64"/>
                <a:gd name="T39" fmla="*/ 6 h 102"/>
                <a:gd name="T40" fmla="*/ 75 w 64"/>
                <a:gd name="T41" fmla="*/ 6 h 102"/>
                <a:gd name="T42" fmla="*/ 75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4349" name="Freeform 69"/>
            <p:cNvSpPr>
              <a:spLocks noEditPoints="1"/>
            </p:cNvSpPr>
            <p:nvPr/>
          </p:nvSpPr>
          <p:spPr bwMode="gray">
            <a:xfrm>
              <a:off x="3171" y="665"/>
              <a:ext cx="767" cy="1977"/>
            </a:xfrm>
            <a:custGeom>
              <a:avLst/>
              <a:gdLst>
                <a:gd name="T0" fmla="*/ 580 w 772"/>
                <a:gd name="T1" fmla="*/ 774 h 1976"/>
                <a:gd name="T2" fmla="*/ 632 w 772"/>
                <a:gd name="T3" fmla="*/ 690 h 1976"/>
                <a:gd name="T4" fmla="*/ 630 w 772"/>
                <a:gd name="T5" fmla="*/ 488 h 1976"/>
                <a:gd name="T6" fmla="*/ 638 w 772"/>
                <a:gd name="T7" fmla="*/ 430 h 1976"/>
                <a:gd name="T8" fmla="*/ 638 w 772"/>
                <a:gd name="T9" fmla="*/ 376 h 1976"/>
                <a:gd name="T10" fmla="*/ 620 w 772"/>
                <a:gd name="T11" fmla="*/ 320 h 1976"/>
                <a:gd name="T12" fmla="*/ 590 w 772"/>
                <a:gd name="T13" fmla="*/ 280 h 1976"/>
                <a:gd name="T14" fmla="*/ 592 w 772"/>
                <a:gd name="T15" fmla="*/ 238 h 1976"/>
                <a:gd name="T16" fmla="*/ 554 w 772"/>
                <a:gd name="T17" fmla="*/ 226 h 1976"/>
                <a:gd name="T18" fmla="*/ 528 w 772"/>
                <a:gd name="T19" fmla="*/ 190 h 1976"/>
                <a:gd name="T20" fmla="*/ 519 w 772"/>
                <a:gd name="T21" fmla="*/ 180 h 1976"/>
                <a:gd name="T22" fmla="*/ 484 w 772"/>
                <a:gd name="T23" fmla="*/ 182 h 1976"/>
                <a:gd name="T24" fmla="*/ 476 w 772"/>
                <a:gd name="T25" fmla="*/ 138 h 1976"/>
                <a:gd name="T26" fmla="*/ 430 w 772"/>
                <a:gd name="T27" fmla="*/ 156 h 1976"/>
                <a:gd name="T28" fmla="*/ 432 w 772"/>
                <a:gd name="T29" fmla="*/ 116 h 1976"/>
                <a:gd name="T30" fmla="*/ 390 w 772"/>
                <a:gd name="T31" fmla="*/ 120 h 1976"/>
                <a:gd name="T32" fmla="*/ 359 w 772"/>
                <a:gd name="T33" fmla="*/ 132 h 1976"/>
                <a:gd name="T34" fmla="*/ 359 w 772"/>
                <a:gd name="T35" fmla="*/ 80 h 1976"/>
                <a:gd name="T36" fmla="*/ 348 w 772"/>
                <a:gd name="T37" fmla="*/ 68 h 1976"/>
                <a:gd name="T38" fmla="*/ 318 w 772"/>
                <a:gd name="T39" fmla="*/ 44 h 1976"/>
                <a:gd name="T40" fmla="*/ 286 w 772"/>
                <a:gd name="T41" fmla="*/ 88 h 1976"/>
                <a:gd name="T42" fmla="*/ 278 w 772"/>
                <a:gd name="T43" fmla="*/ 64 h 1976"/>
                <a:gd name="T44" fmla="*/ 302 w 772"/>
                <a:gd name="T45" fmla="*/ 46 h 1976"/>
                <a:gd name="T46" fmla="*/ 229 w 772"/>
                <a:gd name="T47" fmla="*/ 122 h 1976"/>
                <a:gd name="T48" fmla="*/ 219 w 772"/>
                <a:gd name="T49" fmla="*/ 92 h 1976"/>
                <a:gd name="T50" fmla="*/ 262 w 772"/>
                <a:gd name="T51" fmla="*/ 18 h 1976"/>
                <a:gd name="T52" fmla="*/ 204 w 772"/>
                <a:gd name="T53" fmla="*/ 62 h 1976"/>
                <a:gd name="T54" fmla="*/ 200 w 772"/>
                <a:gd name="T55" fmla="*/ 90 h 1976"/>
                <a:gd name="T56" fmla="*/ 194 w 772"/>
                <a:gd name="T57" fmla="*/ 60 h 1976"/>
                <a:gd name="T58" fmla="*/ 198 w 772"/>
                <a:gd name="T59" fmla="*/ 8 h 1976"/>
                <a:gd name="T60" fmla="*/ 170 w 772"/>
                <a:gd name="T61" fmla="*/ 40 h 1976"/>
                <a:gd name="T62" fmla="*/ 148 w 772"/>
                <a:gd name="T63" fmla="*/ 0 h 1976"/>
                <a:gd name="T64" fmla="*/ 142 w 772"/>
                <a:gd name="T65" fmla="*/ 94 h 1976"/>
                <a:gd name="T66" fmla="*/ 124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4 h 1976"/>
                <a:gd name="T78" fmla="*/ 162 w 772"/>
                <a:gd name="T79" fmla="*/ 1968 h 1976"/>
                <a:gd name="T80" fmla="*/ 525 w 772"/>
                <a:gd name="T81" fmla="*/ 1990 h 1976"/>
                <a:gd name="T82" fmla="*/ 600 w 772"/>
                <a:gd name="T83" fmla="*/ 1952 h 1976"/>
                <a:gd name="T84" fmla="*/ 430 w 772"/>
                <a:gd name="T85" fmla="*/ 1924 h 1976"/>
                <a:gd name="T86" fmla="*/ 340 w 772"/>
                <a:gd name="T87" fmla="*/ 1888 h 1976"/>
                <a:gd name="T88" fmla="*/ 238 w 772"/>
                <a:gd name="T89" fmla="*/ 1736 h 1976"/>
                <a:gd name="T90" fmla="*/ 232 w 772"/>
                <a:gd name="T91" fmla="*/ 1582 h 1976"/>
                <a:gd name="T92" fmla="*/ 276 w 772"/>
                <a:gd name="T93" fmla="*/ 1510 h 1976"/>
                <a:gd name="T94" fmla="*/ 507 w 772"/>
                <a:gd name="T95" fmla="*/ 1508 h 1976"/>
                <a:gd name="T96" fmla="*/ 626 w 772"/>
                <a:gd name="T97" fmla="*/ 1466 h 1976"/>
                <a:gd name="T98" fmla="*/ 598 w 772"/>
                <a:gd name="T99" fmla="*/ 1366 h 1976"/>
                <a:gd name="T100" fmla="*/ 636 w 772"/>
                <a:gd name="T101" fmla="*/ 1278 h 1976"/>
                <a:gd name="T102" fmla="*/ 554 w 772"/>
                <a:gd name="T103" fmla="*/ 1234 h 1976"/>
                <a:gd name="T104" fmla="*/ 638 w 772"/>
                <a:gd name="T105" fmla="*/ 1202 h 1976"/>
                <a:gd name="T106" fmla="*/ 641 w 772"/>
                <a:gd name="T107" fmla="*/ 1138 h 1976"/>
                <a:gd name="T108" fmla="*/ 654 w 772"/>
                <a:gd name="T109" fmla="*/ 1066 h 1976"/>
                <a:gd name="T110" fmla="*/ 702 w 772"/>
                <a:gd name="T111" fmla="*/ 1016 h 1976"/>
                <a:gd name="T112" fmla="*/ 450 w 772"/>
                <a:gd name="T113" fmla="*/ 850 h 1976"/>
                <a:gd name="T114" fmla="*/ 334 w 772"/>
                <a:gd name="T115" fmla="*/ 826 h 1976"/>
                <a:gd name="T116" fmla="*/ 383 w 772"/>
                <a:gd name="T117" fmla="*/ 782 h 1976"/>
                <a:gd name="T118" fmla="*/ 490 w 772"/>
                <a:gd name="T119" fmla="*/ 794 h 1976"/>
                <a:gd name="T120" fmla="*/ 474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4350" name="Freeform 70"/>
            <p:cNvSpPr>
              <a:spLocks/>
            </p:cNvSpPr>
            <p:nvPr/>
          </p:nvSpPr>
          <p:spPr bwMode="gray">
            <a:xfrm>
              <a:off x="1020" y="346"/>
              <a:ext cx="2187" cy="3756"/>
            </a:xfrm>
            <a:custGeom>
              <a:avLst/>
              <a:gdLst>
                <a:gd name="T0" fmla="*/ 1894 w 2188"/>
                <a:gd name="T1" fmla="*/ 3290 h 3756"/>
                <a:gd name="T2" fmla="*/ 2174 w 2188"/>
                <a:gd name="T3" fmla="*/ 336 h 3756"/>
                <a:gd name="T4" fmla="*/ 2144 w 2188"/>
                <a:gd name="T5" fmla="*/ 426 h 3756"/>
                <a:gd name="T6" fmla="*/ 2074 w 2188"/>
                <a:gd name="T7" fmla="*/ 368 h 3756"/>
                <a:gd name="T8" fmla="*/ 2066 w 2188"/>
                <a:gd name="T9" fmla="*/ 432 h 3756"/>
                <a:gd name="T10" fmla="*/ 2018 w 2188"/>
                <a:gd name="T11" fmla="*/ 374 h 3756"/>
                <a:gd name="T12" fmla="*/ 1978 w 2188"/>
                <a:gd name="T13" fmla="*/ 446 h 3756"/>
                <a:gd name="T14" fmla="*/ 1948 w 2188"/>
                <a:gd name="T15" fmla="*/ 396 h 3756"/>
                <a:gd name="T16" fmla="*/ 1902 w 2188"/>
                <a:gd name="T17" fmla="*/ 472 h 3756"/>
                <a:gd name="T18" fmla="*/ 1868 w 2188"/>
                <a:gd name="T19" fmla="*/ 416 h 3756"/>
                <a:gd name="T20" fmla="*/ 1838 w 2188"/>
                <a:gd name="T21" fmla="*/ 538 h 3756"/>
                <a:gd name="T22" fmla="*/ 1814 w 2188"/>
                <a:gd name="T23" fmla="*/ 458 h 3756"/>
                <a:gd name="T24" fmla="*/ 1758 w 2188"/>
                <a:gd name="T25" fmla="*/ 502 h 3756"/>
                <a:gd name="T26" fmla="*/ 1736 w 2188"/>
                <a:gd name="T27" fmla="*/ 544 h 3756"/>
                <a:gd name="T28" fmla="*/ 1650 w 2188"/>
                <a:gd name="T29" fmla="*/ 534 h 3756"/>
                <a:gd name="T30" fmla="*/ 1656 w 2188"/>
                <a:gd name="T31" fmla="*/ 594 h 3756"/>
                <a:gd name="T32" fmla="*/ 1544 w 2188"/>
                <a:gd name="T33" fmla="*/ 570 h 3756"/>
                <a:gd name="T34" fmla="*/ 1606 w 2188"/>
                <a:gd name="T35" fmla="*/ 638 h 3756"/>
                <a:gd name="T36" fmla="*/ 1618 w 2188"/>
                <a:gd name="T37" fmla="*/ 668 h 3756"/>
                <a:gd name="T38" fmla="*/ 1526 w 2188"/>
                <a:gd name="T39" fmla="*/ 638 h 3756"/>
                <a:gd name="T40" fmla="*/ 1532 w 2188"/>
                <a:gd name="T41" fmla="*/ 702 h 3756"/>
                <a:gd name="T42" fmla="*/ 1580 w 2188"/>
                <a:gd name="T43" fmla="*/ 762 h 3756"/>
                <a:gd name="T44" fmla="*/ 1408 w 2188"/>
                <a:gd name="T45" fmla="*/ 704 h 3756"/>
                <a:gd name="T46" fmla="*/ 1500 w 2188"/>
                <a:gd name="T47" fmla="*/ 784 h 3756"/>
                <a:gd name="T48" fmla="*/ 1520 w 2188"/>
                <a:gd name="T49" fmla="*/ 848 h 3756"/>
                <a:gd name="T50" fmla="*/ 1490 w 2188"/>
                <a:gd name="T51" fmla="*/ 890 h 3756"/>
                <a:gd name="T52" fmla="*/ 1412 w 2188"/>
                <a:gd name="T53" fmla="*/ 844 h 3756"/>
                <a:gd name="T54" fmla="*/ 1348 w 2188"/>
                <a:gd name="T55" fmla="*/ 830 h 3756"/>
                <a:gd name="T56" fmla="*/ 1296 w 2188"/>
                <a:gd name="T57" fmla="*/ 904 h 3756"/>
                <a:gd name="T58" fmla="*/ 1458 w 2188"/>
                <a:gd name="T59" fmla="*/ 920 h 3756"/>
                <a:gd name="T60" fmla="*/ 1372 w 2188"/>
                <a:gd name="T61" fmla="*/ 982 h 3756"/>
                <a:gd name="T62" fmla="*/ 1408 w 2188"/>
                <a:gd name="T63" fmla="*/ 1038 h 3756"/>
                <a:gd name="T64" fmla="*/ 1440 w 2188"/>
                <a:gd name="T65" fmla="*/ 1058 h 3756"/>
                <a:gd name="T66" fmla="*/ 1422 w 2188"/>
                <a:gd name="T67" fmla="*/ 1156 h 3756"/>
                <a:gd name="T68" fmla="*/ 1354 w 2188"/>
                <a:gd name="T69" fmla="*/ 1182 h 3756"/>
                <a:gd name="T70" fmla="*/ 1360 w 2188"/>
                <a:gd name="T71" fmla="*/ 1242 h 3756"/>
                <a:gd name="T72" fmla="*/ 1382 w 2188"/>
                <a:gd name="T73" fmla="*/ 1290 h 3756"/>
                <a:gd name="T74" fmla="*/ 1378 w 2188"/>
                <a:gd name="T75" fmla="*/ 1342 h 3756"/>
                <a:gd name="T76" fmla="*/ 1396 w 2188"/>
                <a:gd name="T77" fmla="*/ 1384 h 3756"/>
                <a:gd name="T78" fmla="*/ 1424 w 2188"/>
                <a:gd name="T79" fmla="*/ 1404 h 3756"/>
                <a:gd name="T80" fmla="*/ 1470 w 2188"/>
                <a:gd name="T81" fmla="*/ 1472 h 3756"/>
                <a:gd name="T82" fmla="*/ 1526 w 2188"/>
                <a:gd name="T83" fmla="*/ 1486 h 3756"/>
                <a:gd name="T84" fmla="*/ 1562 w 2188"/>
                <a:gd name="T85" fmla="*/ 1588 h 3756"/>
                <a:gd name="T86" fmla="*/ 1618 w 2188"/>
                <a:gd name="T87" fmla="*/ 1496 h 3756"/>
                <a:gd name="T88" fmla="*/ 1630 w 2188"/>
                <a:gd name="T89" fmla="*/ 1570 h 3756"/>
                <a:gd name="T90" fmla="*/ 1718 w 2188"/>
                <a:gd name="T91" fmla="*/ 1560 h 3756"/>
                <a:gd name="T92" fmla="*/ 1706 w 2188"/>
                <a:gd name="T93" fmla="*/ 1614 h 3756"/>
                <a:gd name="T94" fmla="*/ 1710 w 2188"/>
                <a:gd name="T95" fmla="*/ 1660 h 3756"/>
                <a:gd name="T96" fmla="*/ 1746 w 2188"/>
                <a:gd name="T97" fmla="*/ 1698 h 3756"/>
                <a:gd name="T98" fmla="*/ 1782 w 2188"/>
                <a:gd name="T99" fmla="*/ 1742 h 3756"/>
                <a:gd name="T100" fmla="*/ 1838 w 2188"/>
                <a:gd name="T101" fmla="*/ 1692 h 3756"/>
                <a:gd name="T102" fmla="*/ 1872 w 2188"/>
                <a:gd name="T103" fmla="*/ 1682 h 3756"/>
                <a:gd name="T104" fmla="*/ 1902 w 2188"/>
                <a:gd name="T105" fmla="*/ 1748 h 3756"/>
                <a:gd name="T106" fmla="*/ 1922 w 2188"/>
                <a:gd name="T107" fmla="*/ 1794 h 3756"/>
                <a:gd name="T108" fmla="*/ 1952 w 2188"/>
                <a:gd name="T109" fmla="*/ 1864 h 3756"/>
                <a:gd name="T110" fmla="*/ 2018 w 2188"/>
                <a:gd name="T111" fmla="*/ 1936 h 3756"/>
                <a:gd name="T112" fmla="*/ 1946 w 2188"/>
                <a:gd name="T113" fmla="*/ 2136 h 3756"/>
                <a:gd name="T114" fmla="*/ 1738 w 2188"/>
                <a:gd name="T115" fmla="*/ 2224 h 3756"/>
                <a:gd name="T116" fmla="*/ 1610 w 2188"/>
                <a:gd name="T117" fmla="*/ 2286 h 3756"/>
                <a:gd name="T118" fmla="*/ 1806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4351" name="Freeform 71"/>
            <p:cNvSpPr>
              <a:spLocks noEditPoints="1"/>
            </p:cNvSpPr>
            <p:nvPr/>
          </p:nvSpPr>
          <p:spPr bwMode="gray">
            <a:xfrm>
              <a:off x="3267" y="2812"/>
              <a:ext cx="695" cy="687"/>
            </a:xfrm>
            <a:custGeom>
              <a:avLst/>
              <a:gdLst>
                <a:gd name="T0" fmla="*/ 176 w 696"/>
                <a:gd name="T1" fmla="*/ 384 h 676"/>
                <a:gd name="T2" fmla="*/ 186 w 696"/>
                <a:gd name="T3" fmla="*/ 310 h 676"/>
                <a:gd name="T4" fmla="*/ 208 w 696"/>
                <a:gd name="T5" fmla="*/ 252 h 676"/>
                <a:gd name="T6" fmla="*/ 242 w 696"/>
                <a:gd name="T7" fmla="*/ 207 h 676"/>
                <a:gd name="T8" fmla="*/ 290 w 696"/>
                <a:gd name="T9" fmla="*/ 178 h 676"/>
                <a:gd name="T10" fmla="*/ 348 w 696"/>
                <a:gd name="T11" fmla="*/ 166 h 676"/>
                <a:gd name="T12" fmla="*/ 375 w 696"/>
                <a:gd name="T13" fmla="*/ 172 h 676"/>
                <a:gd name="T14" fmla="*/ 425 w 696"/>
                <a:gd name="T15" fmla="*/ 197 h 676"/>
                <a:gd name="T16" fmla="*/ 463 w 696"/>
                <a:gd name="T17" fmla="*/ 230 h 676"/>
                <a:gd name="T18" fmla="*/ 489 w 696"/>
                <a:gd name="T19" fmla="*/ 285 h 676"/>
                <a:gd name="T20" fmla="*/ 503 w 696"/>
                <a:gd name="T21" fmla="*/ 358 h 676"/>
                <a:gd name="T22" fmla="*/ 505 w 696"/>
                <a:gd name="T23" fmla="*/ 412 h 676"/>
                <a:gd name="T24" fmla="*/ 499 w 696"/>
                <a:gd name="T25" fmla="*/ 489 h 676"/>
                <a:gd name="T26" fmla="*/ 481 w 696"/>
                <a:gd name="T27" fmla="*/ 555 h 676"/>
                <a:gd name="T28" fmla="*/ 453 w 696"/>
                <a:gd name="T29" fmla="*/ 607 h 676"/>
                <a:gd name="T30" fmla="*/ 411 w 696"/>
                <a:gd name="T31" fmla="*/ 644 h 676"/>
                <a:gd name="T32" fmla="*/ 357 w 696"/>
                <a:gd name="T33" fmla="*/ 663 h 676"/>
                <a:gd name="T34" fmla="*/ 328 w 696"/>
                <a:gd name="T35" fmla="*/ 663 h 676"/>
                <a:gd name="T36" fmla="*/ 276 w 696"/>
                <a:gd name="T37" fmla="*/ 647 h 676"/>
                <a:gd name="T38" fmla="*/ 232 w 696"/>
                <a:gd name="T39" fmla="*/ 609 h 676"/>
                <a:gd name="T40" fmla="*/ 202 w 696"/>
                <a:gd name="T41" fmla="*/ 555 h 676"/>
                <a:gd name="T42" fmla="*/ 182 w 696"/>
                <a:gd name="T43" fmla="*/ 489 h 676"/>
                <a:gd name="T44" fmla="*/ 176 w 696"/>
                <a:gd name="T45" fmla="*/ 412 h 676"/>
                <a:gd name="T46" fmla="*/ 348 w 696"/>
                <a:gd name="T47" fmla="*/ 834 h 676"/>
                <a:gd name="T48" fmla="*/ 445 w 696"/>
                <a:gd name="T49" fmla="*/ 814 h 676"/>
                <a:gd name="T50" fmla="*/ 537 w 696"/>
                <a:gd name="T51" fmla="*/ 762 h 676"/>
                <a:gd name="T52" fmla="*/ 609 w 696"/>
                <a:gd name="T53" fmla="*/ 681 h 676"/>
                <a:gd name="T54" fmla="*/ 657 w 696"/>
                <a:gd name="T55" fmla="*/ 575 h 676"/>
                <a:gd name="T56" fmla="*/ 681 w 696"/>
                <a:gd name="T57" fmla="*/ 453 h 676"/>
                <a:gd name="T58" fmla="*/ 681 w 696"/>
                <a:gd name="T59" fmla="*/ 368 h 676"/>
                <a:gd name="T60" fmla="*/ 657 w 696"/>
                <a:gd name="T61" fmla="*/ 244 h 676"/>
                <a:gd name="T62" fmla="*/ 607 w 696"/>
                <a:gd name="T63" fmla="*/ 142 h 676"/>
                <a:gd name="T64" fmla="*/ 535 w 696"/>
                <a:gd name="T65" fmla="*/ 65 h 676"/>
                <a:gd name="T66" fmla="*/ 445 w 696"/>
                <a:gd name="T67" fmla="*/ 14 h 676"/>
                <a:gd name="T68" fmla="*/ 348 w 696"/>
                <a:gd name="T69" fmla="*/ 0 h 676"/>
                <a:gd name="T70" fmla="*/ 274 w 696"/>
                <a:gd name="T71" fmla="*/ 6 h 676"/>
                <a:gd name="T72" fmla="*/ 176 w 696"/>
                <a:gd name="T73" fmla="*/ 49 h 676"/>
                <a:gd name="T74" fmla="*/ 96 w 696"/>
                <a:gd name="T75" fmla="*/ 113 h 676"/>
                <a:gd name="T76" fmla="*/ 38 w 696"/>
                <a:gd name="T77" fmla="*/ 205 h 676"/>
                <a:gd name="T78" fmla="*/ 6 w 696"/>
                <a:gd name="T79" fmla="*/ 323 h 676"/>
                <a:gd name="T80" fmla="*/ 0 w 696"/>
                <a:gd name="T81" fmla="*/ 412 h 676"/>
                <a:gd name="T82" fmla="*/ 14 w 696"/>
                <a:gd name="T83" fmla="*/ 539 h 676"/>
                <a:gd name="T84" fmla="*/ 56 w 696"/>
                <a:gd name="T85" fmla="*/ 654 h 676"/>
                <a:gd name="T86" fmla="*/ 122 w 696"/>
                <a:gd name="T87" fmla="*/ 740 h 676"/>
                <a:gd name="T88" fmla="*/ 208 w 696"/>
                <a:gd name="T89" fmla="*/ 802 h 676"/>
                <a:gd name="T90" fmla="*/ 310 w 696"/>
                <a:gd name="T91" fmla="*/ 831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4352" name="Freeform 72"/>
            <p:cNvSpPr>
              <a:spLocks/>
            </p:cNvSpPr>
            <p:nvPr/>
          </p:nvSpPr>
          <p:spPr bwMode="gray">
            <a:xfrm>
              <a:off x="4048" y="2812"/>
              <a:ext cx="486" cy="687"/>
            </a:xfrm>
            <a:custGeom>
              <a:avLst/>
              <a:gdLst>
                <a:gd name="T0" fmla="*/ 484 w 480"/>
                <a:gd name="T1" fmla="*/ 169 h 676"/>
                <a:gd name="T2" fmla="*/ 380 w 480"/>
                <a:gd name="T3" fmla="*/ 152 h 676"/>
                <a:gd name="T4" fmla="*/ 346 w 480"/>
                <a:gd name="T5" fmla="*/ 150 h 676"/>
                <a:gd name="T6" fmla="*/ 289 w 480"/>
                <a:gd name="T7" fmla="*/ 152 h 676"/>
                <a:gd name="T8" fmla="*/ 249 w 480"/>
                <a:gd name="T9" fmla="*/ 166 h 676"/>
                <a:gd name="T10" fmla="*/ 218 w 480"/>
                <a:gd name="T11" fmla="*/ 190 h 676"/>
                <a:gd name="T12" fmla="*/ 206 w 480"/>
                <a:gd name="T13" fmla="*/ 213 h 676"/>
                <a:gd name="T14" fmla="*/ 206 w 480"/>
                <a:gd name="T15" fmla="*/ 220 h 676"/>
                <a:gd name="T16" fmla="*/ 221 w 480"/>
                <a:gd name="T17" fmla="*/ 249 h 676"/>
                <a:gd name="T18" fmla="*/ 259 w 480"/>
                <a:gd name="T19" fmla="*/ 280 h 676"/>
                <a:gd name="T20" fmla="*/ 310 w 480"/>
                <a:gd name="T21" fmla="*/ 313 h 676"/>
                <a:gd name="T22" fmla="*/ 370 w 480"/>
                <a:gd name="T23" fmla="*/ 348 h 676"/>
                <a:gd name="T24" fmla="*/ 435 w 480"/>
                <a:gd name="T25" fmla="*/ 387 h 676"/>
                <a:gd name="T26" fmla="*/ 498 w 480"/>
                <a:gd name="T27" fmla="*/ 437 h 676"/>
                <a:gd name="T28" fmla="*/ 524 w 480"/>
                <a:gd name="T29" fmla="*/ 467 h 676"/>
                <a:gd name="T30" fmla="*/ 545 w 480"/>
                <a:gd name="T31" fmla="*/ 506 h 676"/>
                <a:gd name="T32" fmla="*/ 559 w 480"/>
                <a:gd name="T33" fmla="*/ 547 h 676"/>
                <a:gd name="T34" fmla="*/ 564 w 480"/>
                <a:gd name="T35" fmla="*/ 594 h 676"/>
                <a:gd name="T36" fmla="*/ 564 w 480"/>
                <a:gd name="T37" fmla="*/ 621 h 676"/>
                <a:gd name="T38" fmla="*/ 552 w 480"/>
                <a:gd name="T39" fmla="*/ 673 h 676"/>
                <a:gd name="T40" fmla="*/ 529 w 480"/>
                <a:gd name="T41" fmla="*/ 717 h 676"/>
                <a:gd name="T42" fmla="*/ 496 w 480"/>
                <a:gd name="T43" fmla="*/ 755 h 676"/>
                <a:gd name="T44" fmla="*/ 453 w 480"/>
                <a:gd name="T45" fmla="*/ 785 h 676"/>
                <a:gd name="T46" fmla="*/ 402 w 480"/>
                <a:gd name="T47" fmla="*/ 810 h 676"/>
                <a:gd name="T48" fmla="*/ 344 w 480"/>
                <a:gd name="T49" fmla="*/ 824 h 676"/>
                <a:gd name="T50" fmla="*/ 273 w 480"/>
                <a:gd name="T51" fmla="*/ 831 h 676"/>
                <a:gd name="T52" fmla="*/ 243 w 480"/>
                <a:gd name="T53" fmla="*/ 834 h 676"/>
                <a:gd name="T54" fmla="*/ 176 w 480"/>
                <a:gd name="T55" fmla="*/ 831 h 676"/>
                <a:gd name="T56" fmla="*/ 71 w 480"/>
                <a:gd name="T57" fmla="*/ 812 h 676"/>
                <a:gd name="T58" fmla="*/ 12 w 480"/>
                <a:gd name="T59" fmla="*/ 629 h 676"/>
                <a:gd name="T60" fmla="*/ 67 w 480"/>
                <a:gd name="T61" fmla="*/ 644 h 676"/>
                <a:gd name="T62" fmla="*/ 156 w 480"/>
                <a:gd name="T63" fmla="*/ 669 h 676"/>
                <a:gd name="T64" fmla="*/ 215 w 480"/>
                <a:gd name="T65" fmla="*/ 679 h 676"/>
                <a:gd name="T66" fmla="*/ 249 w 480"/>
                <a:gd name="T67" fmla="*/ 681 h 676"/>
                <a:gd name="T68" fmla="*/ 284 w 480"/>
                <a:gd name="T69" fmla="*/ 676 h 676"/>
                <a:gd name="T70" fmla="*/ 324 w 480"/>
                <a:gd name="T71" fmla="*/ 661 h 676"/>
                <a:gd name="T72" fmla="*/ 348 w 480"/>
                <a:gd name="T73" fmla="*/ 637 h 676"/>
                <a:gd name="T74" fmla="*/ 356 w 480"/>
                <a:gd name="T75" fmla="*/ 601 h 676"/>
                <a:gd name="T76" fmla="*/ 356 w 480"/>
                <a:gd name="T77" fmla="*/ 591 h 676"/>
                <a:gd name="T78" fmla="*/ 346 w 480"/>
                <a:gd name="T79" fmla="*/ 568 h 676"/>
                <a:gd name="T80" fmla="*/ 313 w 480"/>
                <a:gd name="T81" fmla="*/ 537 h 676"/>
                <a:gd name="T82" fmla="*/ 261 w 480"/>
                <a:gd name="T83" fmla="*/ 506 h 676"/>
                <a:gd name="T84" fmla="*/ 194 w 480"/>
                <a:gd name="T85" fmla="*/ 467 h 676"/>
                <a:gd name="T86" fmla="*/ 126 w 480"/>
                <a:gd name="T87" fmla="*/ 428 h 676"/>
                <a:gd name="T88" fmla="*/ 69 w 480"/>
                <a:gd name="T89" fmla="*/ 368 h 676"/>
                <a:gd name="T90" fmla="*/ 34 w 480"/>
                <a:gd name="T91" fmla="*/ 335 h 676"/>
                <a:gd name="T92" fmla="*/ 16 w 480"/>
                <a:gd name="T93" fmla="*/ 295 h 676"/>
                <a:gd name="T94" fmla="*/ 4 w 480"/>
                <a:gd name="T95" fmla="*/ 257 h 676"/>
                <a:gd name="T96" fmla="*/ 0 w 480"/>
                <a:gd name="T97" fmla="*/ 213 h 676"/>
                <a:gd name="T98" fmla="*/ 2 w 480"/>
                <a:gd name="T99" fmla="*/ 193 h 676"/>
                <a:gd name="T100" fmla="*/ 12 w 480"/>
                <a:gd name="T101" fmla="*/ 142 h 676"/>
                <a:gd name="T102" fmla="*/ 32 w 480"/>
                <a:gd name="T103" fmla="*/ 101 h 676"/>
                <a:gd name="T104" fmla="*/ 73 w 480"/>
                <a:gd name="T105" fmla="*/ 69 h 676"/>
                <a:gd name="T106" fmla="*/ 107 w 480"/>
                <a:gd name="T107" fmla="*/ 47 h 676"/>
                <a:gd name="T108" fmla="*/ 162 w 480"/>
                <a:gd name="T109" fmla="*/ 18 h 676"/>
                <a:gd name="T110" fmla="*/ 215 w 480"/>
                <a:gd name="T111" fmla="*/ 6 h 676"/>
                <a:gd name="T112" fmla="*/ 275 w 480"/>
                <a:gd name="T113" fmla="*/ 0 h 676"/>
                <a:gd name="T114" fmla="*/ 310 w 480"/>
                <a:gd name="T115" fmla="*/ 0 h 676"/>
                <a:gd name="T116" fmla="*/ 397 w 480"/>
                <a:gd name="T117" fmla="*/ 2 h 676"/>
                <a:gd name="T118" fmla="*/ 484 w 480"/>
                <a:gd name="T119" fmla="*/ 169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4353" name="Freeform 73"/>
            <p:cNvSpPr>
              <a:spLocks/>
            </p:cNvSpPr>
            <p:nvPr/>
          </p:nvSpPr>
          <p:spPr bwMode="gray">
            <a:xfrm>
              <a:off x="1525" y="2586"/>
              <a:ext cx="248" cy="885"/>
            </a:xfrm>
            <a:custGeom>
              <a:avLst/>
              <a:gdLst>
                <a:gd name="T0" fmla="*/ 20 w 250"/>
                <a:gd name="T1" fmla="*/ 825 h 890"/>
                <a:gd name="T2" fmla="*/ 20 w 250"/>
                <a:gd name="T3" fmla="*/ 825 h 890"/>
                <a:gd name="T4" fmla="*/ 26 w 250"/>
                <a:gd name="T5" fmla="*/ 734 h 890"/>
                <a:gd name="T6" fmla="*/ 28 w 250"/>
                <a:gd name="T7" fmla="*/ 611 h 890"/>
                <a:gd name="T8" fmla="*/ 28 w 250"/>
                <a:gd name="T9" fmla="*/ 288 h 890"/>
                <a:gd name="T10" fmla="*/ 28 w 250"/>
                <a:gd name="T11" fmla="*/ 288 h 890"/>
                <a:gd name="T12" fmla="*/ 26 w 250"/>
                <a:gd name="T13" fmla="*/ 211 h 890"/>
                <a:gd name="T14" fmla="*/ 20 w 250"/>
                <a:gd name="T15" fmla="*/ 131 h 890"/>
                <a:gd name="T16" fmla="*/ 12 w 250"/>
                <a:gd name="T17" fmla="*/ 72 h 890"/>
                <a:gd name="T18" fmla="*/ 0 w 250"/>
                <a:gd name="T19" fmla="*/ 0 h 890"/>
                <a:gd name="T20" fmla="*/ 204 w 250"/>
                <a:gd name="T21" fmla="*/ 0 h 890"/>
                <a:gd name="T22" fmla="*/ 204 w 250"/>
                <a:gd name="T23" fmla="*/ 0 h 890"/>
                <a:gd name="T24" fmla="*/ 204 w 250"/>
                <a:gd name="T25" fmla="*/ 54 h 890"/>
                <a:gd name="T26" fmla="*/ 200 w 250"/>
                <a:gd name="T27" fmla="*/ 101 h 890"/>
                <a:gd name="T28" fmla="*/ 198 w 250"/>
                <a:gd name="T29" fmla="*/ 167 h 890"/>
                <a:gd name="T30" fmla="*/ 198 w 250"/>
                <a:gd name="T31" fmla="*/ 241 h 890"/>
                <a:gd name="T32" fmla="*/ 198 w 250"/>
                <a:gd name="T33" fmla="*/ 539 h 890"/>
                <a:gd name="T34" fmla="*/ 198 w 250"/>
                <a:gd name="T35" fmla="*/ 539 h 890"/>
                <a:gd name="T36" fmla="*/ 200 w 250"/>
                <a:gd name="T37" fmla="*/ 607 h 890"/>
                <a:gd name="T38" fmla="*/ 206 w 250"/>
                <a:gd name="T39" fmla="*/ 684 h 890"/>
                <a:gd name="T40" fmla="*/ 214 w 250"/>
                <a:gd name="T41" fmla="*/ 762 h 890"/>
                <a:gd name="T42" fmla="*/ 224 w 250"/>
                <a:gd name="T43" fmla="*/ 825 h 890"/>
                <a:gd name="T44" fmla="*/ 20 w 250"/>
                <a:gd name="T45" fmla="*/ 82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4354" name="Freeform 74"/>
            <p:cNvSpPr>
              <a:spLocks noEditPoints="1"/>
            </p:cNvSpPr>
            <p:nvPr/>
          </p:nvSpPr>
          <p:spPr bwMode="gray">
            <a:xfrm>
              <a:off x="1906" y="2812"/>
              <a:ext cx="724" cy="941"/>
            </a:xfrm>
            <a:custGeom>
              <a:avLst/>
              <a:gdLst>
                <a:gd name="T0" fmla="*/ 217 w 722"/>
                <a:gd name="T1" fmla="*/ 341 h 938"/>
                <a:gd name="T2" fmla="*/ 227 w 722"/>
                <a:gd name="T3" fmla="*/ 277 h 938"/>
                <a:gd name="T4" fmla="*/ 249 w 722"/>
                <a:gd name="T5" fmla="*/ 225 h 938"/>
                <a:gd name="T6" fmla="*/ 281 w 722"/>
                <a:gd name="T7" fmla="*/ 183 h 938"/>
                <a:gd name="T8" fmla="*/ 325 w 722"/>
                <a:gd name="T9" fmla="*/ 146 h 938"/>
                <a:gd name="T10" fmla="*/ 383 w 722"/>
                <a:gd name="T11" fmla="*/ 136 h 938"/>
                <a:gd name="T12" fmla="*/ 419 w 722"/>
                <a:gd name="T13" fmla="*/ 140 h 938"/>
                <a:gd name="T14" fmla="*/ 469 w 722"/>
                <a:gd name="T15" fmla="*/ 173 h 938"/>
                <a:gd name="T16" fmla="*/ 509 w 722"/>
                <a:gd name="T17" fmla="*/ 209 h 938"/>
                <a:gd name="T18" fmla="*/ 539 w 722"/>
                <a:gd name="T19" fmla="*/ 259 h 938"/>
                <a:gd name="T20" fmla="*/ 568 w 722"/>
                <a:gd name="T21" fmla="*/ 319 h 938"/>
                <a:gd name="T22" fmla="*/ 572 w 722"/>
                <a:gd name="T23" fmla="*/ 365 h 938"/>
                <a:gd name="T24" fmla="*/ 564 w 722"/>
                <a:gd name="T25" fmla="*/ 423 h 938"/>
                <a:gd name="T26" fmla="*/ 535 w 722"/>
                <a:gd name="T27" fmla="*/ 476 h 938"/>
                <a:gd name="T28" fmla="*/ 505 w 722"/>
                <a:gd name="T29" fmla="*/ 524 h 938"/>
                <a:gd name="T30" fmla="*/ 463 w 722"/>
                <a:gd name="T31" fmla="*/ 552 h 938"/>
                <a:gd name="T32" fmla="*/ 411 w 722"/>
                <a:gd name="T33" fmla="*/ 564 h 938"/>
                <a:gd name="T34" fmla="*/ 371 w 722"/>
                <a:gd name="T35" fmla="*/ 564 h 938"/>
                <a:gd name="T36" fmla="*/ 317 w 722"/>
                <a:gd name="T37" fmla="*/ 552 h 938"/>
                <a:gd name="T38" fmla="*/ 273 w 722"/>
                <a:gd name="T39" fmla="*/ 528 h 938"/>
                <a:gd name="T40" fmla="*/ 243 w 722"/>
                <a:gd name="T41" fmla="*/ 488 h 938"/>
                <a:gd name="T42" fmla="*/ 223 w 722"/>
                <a:gd name="T43" fmla="*/ 427 h 938"/>
                <a:gd name="T44" fmla="*/ 217 w 722"/>
                <a:gd name="T45" fmla="*/ 365 h 938"/>
                <a:gd name="T46" fmla="*/ 243 w 722"/>
                <a:gd name="T47" fmla="*/ 965 h 938"/>
                <a:gd name="T48" fmla="*/ 231 w 722"/>
                <a:gd name="T49" fmla="*/ 752 h 938"/>
                <a:gd name="T50" fmla="*/ 231 w 722"/>
                <a:gd name="T51" fmla="*/ 640 h 938"/>
                <a:gd name="T52" fmla="*/ 309 w 722"/>
                <a:gd name="T53" fmla="*/ 680 h 938"/>
                <a:gd name="T54" fmla="*/ 397 w 722"/>
                <a:gd name="T55" fmla="*/ 700 h 938"/>
                <a:gd name="T56" fmla="*/ 467 w 722"/>
                <a:gd name="T57" fmla="*/ 700 h 938"/>
                <a:gd name="T58" fmla="*/ 570 w 722"/>
                <a:gd name="T59" fmla="*/ 678 h 938"/>
                <a:gd name="T60" fmla="*/ 644 w 722"/>
                <a:gd name="T61" fmla="*/ 630 h 938"/>
                <a:gd name="T62" fmla="*/ 700 w 722"/>
                <a:gd name="T63" fmla="*/ 562 h 938"/>
                <a:gd name="T64" fmla="*/ 736 w 722"/>
                <a:gd name="T65" fmla="*/ 463 h 938"/>
                <a:gd name="T66" fmla="*/ 748 w 722"/>
                <a:gd name="T67" fmla="*/ 363 h 938"/>
                <a:gd name="T68" fmla="*/ 742 w 722"/>
                <a:gd name="T69" fmla="*/ 289 h 938"/>
                <a:gd name="T70" fmla="*/ 712 w 722"/>
                <a:gd name="T71" fmla="*/ 191 h 938"/>
                <a:gd name="T72" fmla="*/ 662 w 722"/>
                <a:gd name="T73" fmla="*/ 98 h 938"/>
                <a:gd name="T74" fmla="*/ 592 w 722"/>
                <a:gd name="T75" fmla="*/ 40 h 938"/>
                <a:gd name="T76" fmla="*/ 491 w 722"/>
                <a:gd name="T77" fmla="*/ 6 h 938"/>
                <a:gd name="T78" fmla="*/ 425 w 722"/>
                <a:gd name="T79" fmla="*/ 0 h 938"/>
                <a:gd name="T80" fmla="*/ 361 w 722"/>
                <a:gd name="T81" fmla="*/ 6 h 938"/>
                <a:gd name="T82" fmla="*/ 311 w 722"/>
                <a:gd name="T83" fmla="*/ 22 h 938"/>
                <a:gd name="T84" fmla="*/ 239 w 722"/>
                <a:gd name="T85" fmla="*/ 70 h 938"/>
                <a:gd name="T86" fmla="*/ 203 w 722"/>
                <a:gd name="T87" fmla="*/ 106 h 938"/>
                <a:gd name="T88" fmla="*/ 168 w 722"/>
                <a:gd name="T89" fmla="*/ 16 h 938"/>
                <a:gd name="T90" fmla="*/ 16 w 722"/>
                <a:gd name="T91" fmla="*/ 110 h 938"/>
                <a:gd name="T92" fmla="*/ 38 w 722"/>
                <a:gd name="T93" fmla="*/ 283 h 938"/>
                <a:gd name="T94" fmla="*/ 40 w 722"/>
                <a:gd name="T95" fmla="*/ 640 h 938"/>
                <a:gd name="T96" fmla="*/ 38 w 722"/>
                <a:gd name="T97" fmla="*/ 720 h 938"/>
                <a:gd name="T98" fmla="*/ 243 w 722"/>
                <a:gd name="T99" fmla="*/ 965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4355" name="Freeform 75"/>
            <p:cNvSpPr>
              <a:spLocks/>
            </p:cNvSpPr>
            <p:nvPr/>
          </p:nvSpPr>
          <p:spPr bwMode="gray">
            <a:xfrm>
              <a:off x="2715" y="2812"/>
              <a:ext cx="476" cy="687"/>
            </a:xfrm>
            <a:custGeom>
              <a:avLst/>
              <a:gdLst>
                <a:gd name="T0" fmla="*/ 357 w 480"/>
                <a:gd name="T1" fmla="*/ 166 h 676"/>
                <a:gd name="T2" fmla="*/ 288 w 480"/>
                <a:gd name="T3" fmla="*/ 150 h 676"/>
                <a:gd name="T4" fmla="*/ 268 w 480"/>
                <a:gd name="T5" fmla="*/ 150 h 676"/>
                <a:gd name="T6" fmla="*/ 222 w 480"/>
                <a:gd name="T7" fmla="*/ 152 h 676"/>
                <a:gd name="T8" fmla="*/ 184 w 480"/>
                <a:gd name="T9" fmla="*/ 166 h 676"/>
                <a:gd name="T10" fmla="*/ 170 w 480"/>
                <a:gd name="T11" fmla="*/ 190 h 676"/>
                <a:gd name="T12" fmla="*/ 165 w 480"/>
                <a:gd name="T13" fmla="*/ 213 h 676"/>
                <a:gd name="T14" fmla="*/ 165 w 480"/>
                <a:gd name="T15" fmla="*/ 220 h 676"/>
                <a:gd name="T16" fmla="*/ 171 w 480"/>
                <a:gd name="T17" fmla="*/ 249 h 676"/>
                <a:gd name="T18" fmla="*/ 194 w 480"/>
                <a:gd name="T19" fmla="*/ 280 h 676"/>
                <a:gd name="T20" fmla="*/ 238 w 480"/>
                <a:gd name="T21" fmla="*/ 313 h 676"/>
                <a:gd name="T22" fmla="*/ 284 w 480"/>
                <a:gd name="T23" fmla="*/ 348 h 676"/>
                <a:gd name="T24" fmla="*/ 331 w 480"/>
                <a:gd name="T25" fmla="*/ 387 h 676"/>
                <a:gd name="T26" fmla="*/ 384 w 480"/>
                <a:gd name="T27" fmla="*/ 437 h 676"/>
                <a:gd name="T28" fmla="*/ 400 w 480"/>
                <a:gd name="T29" fmla="*/ 467 h 676"/>
                <a:gd name="T30" fmla="*/ 414 w 480"/>
                <a:gd name="T31" fmla="*/ 506 h 676"/>
                <a:gd name="T32" fmla="*/ 424 w 480"/>
                <a:gd name="T33" fmla="*/ 547 h 676"/>
                <a:gd name="T34" fmla="*/ 428 w 480"/>
                <a:gd name="T35" fmla="*/ 594 h 676"/>
                <a:gd name="T36" fmla="*/ 428 w 480"/>
                <a:gd name="T37" fmla="*/ 621 h 676"/>
                <a:gd name="T38" fmla="*/ 418 w 480"/>
                <a:gd name="T39" fmla="*/ 673 h 676"/>
                <a:gd name="T40" fmla="*/ 403 w 480"/>
                <a:gd name="T41" fmla="*/ 717 h 676"/>
                <a:gd name="T42" fmla="*/ 382 w 480"/>
                <a:gd name="T43" fmla="*/ 755 h 676"/>
                <a:gd name="T44" fmla="*/ 347 w 480"/>
                <a:gd name="T45" fmla="*/ 785 h 676"/>
                <a:gd name="T46" fmla="*/ 303 w 480"/>
                <a:gd name="T47" fmla="*/ 810 h 676"/>
                <a:gd name="T48" fmla="*/ 266 w 480"/>
                <a:gd name="T49" fmla="*/ 824 h 676"/>
                <a:gd name="T50" fmla="*/ 208 w 480"/>
                <a:gd name="T51" fmla="*/ 831 h 676"/>
                <a:gd name="T52" fmla="*/ 179 w 480"/>
                <a:gd name="T53" fmla="*/ 834 h 676"/>
                <a:gd name="T54" fmla="*/ 137 w 480"/>
                <a:gd name="T55" fmla="*/ 831 h 676"/>
                <a:gd name="T56" fmla="*/ 58 w 480"/>
                <a:gd name="T57" fmla="*/ 812 h 676"/>
                <a:gd name="T58" fmla="*/ 12 w 480"/>
                <a:gd name="T59" fmla="*/ 629 h 676"/>
                <a:gd name="T60" fmla="*/ 54 w 480"/>
                <a:gd name="T61" fmla="*/ 644 h 676"/>
                <a:gd name="T62" fmla="*/ 117 w 480"/>
                <a:gd name="T63" fmla="*/ 669 h 676"/>
                <a:gd name="T64" fmla="*/ 169 w 480"/>
                <a:gd name="T65" fmla="*/ 679 h 676"/>
                <a:gd name="T66" fmla="*/ 184 w 480"/>
                <a:gd name="T67" fmla="*/ 681 h 676"/>
                <a:gd name="T68" fmla="*/ 218 w 480"/>
                <a:gd name="T69" fmla="*/ 676 h 676"/>
                <a:gd name="T70" fmla="*/ 248 w 480"/>
                <a:gd name="T71" fmla="*/ 661 h 676"/>
                <a:gd name="T72" fmla="*/ 270 w 480"/>
                <a:gd name="T73" fmla="*/ 637 h 676"/>
                <a:gd name="T74" fmla="*/ 276 w 480"/>
                <a:gd name="T75" fmla="*/ 601 h 676"/>
                <a:gd name="T76" fmla="*/ 276 w 480"/>
                <a:gd name="T77" fmla="*/ 591 h 676"/>
                <a:gd name="T78" fmla="*/ 268 w 480"/>
                <a:gd name="T79" fmla="*/ 568 h 676"/>
                <a:gd name="T80" fmla="*/ 240 w 480"/>
                <a:gd name="T81" fmla="*/ 537 h 676"/>
                <a:gd name="T82" fmla="*/ 196 w 480"/>
                <a:gd name="T83" fmla="*/ 506 h 676"/>
                <a:gd name="T84" fmla="*/ 153 w 480"/>
                <a:gd name="T85" fmla="*/ 467 h 676"/>
                <a:gd name="T86" fmla="*/ 97 w 480"/>
                <a:gd name="T87" fmla="*/ 428 h 676"/>
                <a:gd name="T88" fmla="*/ 56 w 480"/>
                <a:gd name="T89" fmla="*/ 368 h 676"/>
                <a:gd name="T90" fmla="*/ 34 w 480"/>
                <a:gd name="T91" fmla="*/ 335 h 676"/>
                <a:gd name="T92" fmla="*/ 16 w 480"/>
                <a:gd name="T93" fmla="*/ 295 h 676"/>
                <a:gd name="T94" fmla="*/ 4 w 480"/>
                <a:gd name="T95" fmla="*/ 257 h 676"/>
                <a:gd name="T96" fmla="*/ 0 w 480"/>
                <a:gd name="T97" fmla="*/ 213 h 676"/>
                <a:gd name="T98" fmla="*/ 2 w 480"/>
                <a:gd name="T99" fmla="*/ 193 h 676"/>
                <a:gd name="T100" fmla="*/ 12 w 480"/>
                <a:gd name="T101" fmla="*/ 142 h 676"/>
                <a:gd name="T102" fmla="*/ 32 w 480"/>
                <a:gd name="T103" fmla="*/ 101 h 676"/>
                <a:gd name="T104" fmla="*/ 60 w 480"/>
                <a:gd name="T105" fmla="*/ 69 h 676"/>
                <a:gd name="T106" fmla="*/ 81 w 480"/>
                <a:gd name="T107" fmla="*/ 47 h 676"/>
                <a:gd name="T108" fmla="*/ 123 w 480"/>
                <a:gd name="T109" fmla="*/ 18 h 676"/>
                <a:gd name="T110" fmla="*/ 169 w 480"/>
                <a:gd name="T111" fmla="*/ 6 h 676"/>
                <a:gd name="T112" fmla="*/ 210 w 480"/>
                <a:gd name="T113" fmla="*/ 0 h 676"/>
                <a:gd name="T114" fmla="*/ 238 w 480"/>
                <a:gd name="T115" fmla="*/ 0 h 676"/>
                <a:gd name="T116" fmla="*/ 305 w 480"/>
                <a:gd name="T117" fmla="*/ 4 h 676"/>
                <a:gd name="T118" fmla="*/ 357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
        <p:nvSpPr>
          <p:cNvPr id="14340" name="Rectangle 3"/>
          <p:cNvSpPr>
            <a:spLocks noGrp="1" noChangeArrowheads="1"/>
          </p:cNvSpPr>
          <p:nvPr>
            <p:ph type="body" idx="4294967295"/>
          </p:nvPr>
        </p:nvSpPr>
        <p:spPr>
          <a:xfrm>
            <a:off x="457200" y="1066800"/>
            <a:ext cx="8229600" cy="4144963"/>
          </a:xfrm>
        </p:spPr>
        <p:txBody>
          <a:bodyPr/>
          <a:lstStyle/>
          <a:p>
            <a:pPr eaLnBrk="1" hangingPunct="1">
              <a:buFont typeface="Wingdings" pitchFamily="2" charset="2"/>
              <a:buChar char="§"/>
            </a:pPr>
            <a:r>
              <a:rPr lang="en-US" sz="2400" b="1" smtClean="0">
                <a:solidFill>
                  <a:srgbClr val="364C85"/>
                </a:solidFill>
              </a:rPr>
              <a:t>Location: sample stratified by state/province </a:t>
            </a:r>
          </a:p>
          <a:p>
            <a:pPr lvl="1" eaLnBrk="1" hangingPunct="1">
              <a:buFont typeface="Wingdings" pitchFamily="2" charset="2"/>
              <a:buChar char="§"/>
            </a:pPr>
            <a:r>
              <a:rPr lang="en-US" sz="1800" smtClean="0">
                <a:solidFill>
                  <a:srgbClr val="364C85"/>
                </a:solidFill>
              </a:rPr>
              <a:t>Response achieved reflects the relative size of the state/province on the panel and also the largest states as per the general population</a:t>
            </a:r>
          </a:p>
          <a:p>
            <a:pPr lvl="1" eaLnBrk="1" hangingPunct="1">
              <a:buFontTx/>
              <a:buNone/>
            </a:pPr>
            <a:endParaRPr lang="en-US" sz="800" b="1" smtClean="0">
              <a:solidFill>
                <a:srgbClr val="364C85"/>
              </a:solidFill>
            </a:endParaRPr>
          </a:p>
          <a:p>
            <a:pPr eaLnBrk="1" hangingPunct="1">
              <a:buFont typeface="Wingdings" pitchFamily="2" charset="2"/>
              <a:buChar char="§"/>
            </a:pPr>
            <a:r>
              <a:rPr lang="en-US" sz="2400" b="1" smtClean="0">
                <a:solidFill>
                  <a:srgbClr val="364C85"/>
                </a:solidFill>
              </a:rPr>
              <a:t>Sector: similar to the top sectors in US/Canada</a:t>
            </a:r>
          </a:p>
          <a:p>
            <a:pPr lvl="1" eaLnBrk="1" hangingPunct="1">
              <a:buFont typeface="Wingdings" pitchFamily="2" charset="2"/>
              <a:buChar char="§"/>
            </a:pPr>
            <a:r>
              <a:rPr lang="en-US" sz="1800" smtClean="0">
                <a:solidFill>
                  <a:srgbClr val="364C85"/>
                </a:solidFill>
              </a:rPr>
              <a:t>Professional, scientific, and technical services; Health care; Educational services; Finance and Insurance; and Retail trade</a:t>
            </a:r>
          </a:p>
          <a:p>
            <a:pPr eaLnBrk="1" hangingPunct="1">
              <a:buFontTx/>
              <a:buNone/>
            </a:pPr>
            <a:endParaRPr lang="en-US" sz="1800" b="1" smtClean="0">
              <a:solidFill>
                <a:srgbClr val="364C85"/>
              </a:solidFill>
            </a:endParaRPr>
          </a:p>
          <a:p>
            <a:pPr eaLnBrk="1" hangingPunct="1">
              <a:buFont typeface="Wingdings" pitchFamily="2" charset="2"/>
              <a:buChar char="§"/>
            </a:pPr>
            <a:r>
              <a:rPr lang="en-US" sz="2400" b="1" smtClean="0">
                <a:solidFill>
                  <a:srgbClr val="364C85"/>
                </a:solidFill>
              </a:rPr>
              <a:t>Size of Organization: Small, medium, and large organizations included</a:t>
            </a:r>
          </a:p>
          <a:p>
            <a:pPr lvl="1" eaLnBrk="1" hangingPunct="1">
              <a:buFont typeface="Wingdings" pitchFamily="2" charset="2"/>
              <a:buChar char="§"/>
            </a:pPr>
            <a:r>
              <a:rPr lang="en-US" sz="1800" smtClean="0">
                <a:solidFill>
                  <a:srgbClr val="364C85"/>
                </a:solidFill>
              </a:rPr>
              <a:t>Most employers were from small organizations of less than 50 employees</a:t>
            </a:r>
          </a:p>
          <a:p>
            <a:pPr lvl="1" eaLnBrk="1" hangingPunct="1">
              <a:buFont typeface="Wingdings" pitchFamily="2" charset="2"/>
              <a:buNone/>
            </a:pPr>
            <a:endParaRPr lang="en-US" sz="1600" b="1" smtClean="0">
              <a:solidFill>
                <a:srgbClr val="364C8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5363" name="Rectangle 3"/>
          <p:cNvSpPr>
            <a:spLocks noGrp="1" noChangeArrowheads="1"/>
          </p:cNvSpPr>
          <p:nvPr>
            <p:ph type="body" idx="4294967295"/>
          </p:nvPr>
        </p:nvSpPr>
        <p:spPr bwMode="gray">
          <a:xfrm>
            <a:off x="457200" y="16002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Data analysis</a:t>
            </a:r>
            <a:endParaRPr lang="en-US" sz="5000" smtClean="0">
              <a:solidFill>
                <a:schemeClr val="bg1"/>
              </a:solidFill>
              <a:latin typeface="Arial Black" pitchFamily="34" charset="0"/>
            </a:endParaRPr>
          </a:p>
        </p:txBody>
      </p:sp>
      <p:grpSp>
        <p:nvGrpSpPr>
          <p:cNvPr id="15364" name="Group 60"/>
          <p:cNvGrpSpPr>
            <a:grpSpLocks/>
          </p:cNvGrpSpPr>
          <p:nvPr/>
        </p:nvGrpSpPr>
        <p:grpSpPr bwMode="auto">
          <a:xfrm>
            <a:off x="228600" y="128588"/>
            <a:ext cx="685800" cy="633412"/>
            <a:chOff x="1020" y="346"/>
            <a:chExt cx="4114" cy="3756"/>
          </a:xfrm>
        </p:grpSpPr>
        <p:sp>
          <p:nvSpPr>
            <p:cNvPr id="15365"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5366"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5367"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5368"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5369"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5370"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5371"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5372"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5373"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5374"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5375"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5376"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5377"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5378"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5379"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rgbClr val="99A6C1"/>
          </a:solidFill>
          <a:ln w="9525" algn="ctr">
            <a:noFill/>
            <a:miter lim="800000"/>
            <a:headEnd/>
            <a:tailEnd/>
          </a:ln>
        </p:spPr>
        <p:txBody>
          <a:bodyPr wrap="none" anchor="ctr"/>
          <a:lstStyle/>
          <a:p>
            <a:pPr algn="ctr" defTabSz="457200" eaLnBrk="0" hangingPunct="0"/>
            <a:endParaRPr lang="en-US">
              <a:latin typeface="Calibri" pitchFamily="34" charset="0"/>
            </a:endParaRPr>
          </a:p>
        </p:txBody>
      </p:sp>
      <p:sp>
        <p:nvSpPr>
          <p:cNvPr id="16387" name="Rectangle 3"/>
          <p:cNvSpPr>
            <a:spLocks noGrp="1" noChangeArrowheads="1"/>
          </p:cNvSpPr>
          <p:nvPr>
            <p:ph type="body" idx="4294967295"/>
          </p:nvPr>
        </p:nvSpPr>
        <p:spPr bwMode="gray">
          <a:xfrm>
            <a:off x="457200" y="1625600"/>
            <a:ext cx="8229600" cy="2951163"/>
          </a:xfrm>
        </p:spPr>
        <p:txBody>
          <a:bodyPr lIns="0" tIns="0" rIns="0" bIns="0" anchor="ctr"/>
          <a:lstStyle/>
          <a:p>
            <a:pPr algn="ctr" eaLnBrk="1" hangingPunct="1">
              <a:spcBef>
                <a:spcPct val="50000"/>
              </a:spcBef>
              <a:buFontTx/>
              <a:buNone/>
            </a:pPr>
            <a:r>
              <a:rPr lang="en-US" sz="5000" b="1" smtClean="0">
                <a:solidFill>
                  <a:schemeClr val="bg1"/>
                </a:solidFill>
                <a:latin typeface="Arial Black" pitchFamily="34" charset="0"/>
              </a:rPr>
              <a:t>What employers want</a:t>
            </a:r>
            <a:endParaRPr lang="en-US" sz="5000" smtClean="0">
              <a:solidFill>
                <a:schemeClr val="bg1"/>
              </a:solidFill>
              <a:latin typeface="Arial Black" pitchFamily="34" charset="0"/>
            </a:endParaRPr>
          </a:p>
        </p:txBody>
      </p:sp>
      <p:grpSp>
        <p:nvGrpSpPr>
          <p:cNvPr id="16388" name="Group 60"/>
          <p:cNvGrpSpPr>
            <a:grpSpLocks/>
          </p:cNvGrpSpPr>
          <p:nvPr/>
        </p:nvGrpSpPr>
        <p:grpSpPr bwMode="auto">
          <a:xfrm>
            <a:off x="228600" y="128588"/>
            <a:ext cx="685800" cy="633412"/>
            <a:chOff x="1020" y="346"/>
            <a:chExt cx="4114" cy="3756"/>
          </a:xfrm>
        </p:grpSpPr>
        <p:sp>
          <p:nvSpPr>
            <p:cNvPr id="16389" name="Freeform 61"/>
            <p:cNvSpPr>
              <a:spLocks/>
            </p:cNvSpPr>
            <p:nvPr/>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endParaRPr lang="en-US"/>
            </a:p>
          </p:txBody>
        </p:sp>
        <p:sp>
          <p:nvSpPr>
            <p:cNvPr id="16390" name="Freeform 62"/>
            <p:cNvSpPr>
              <a:spLocks/>
            </p:cNvSpPr>
            <p:nvPr/>
          </p:nvSpPr>
          <p:spPr bwMode="gray">
            <a:xfrm>
              <a:off x="2629" y="1720"/>
              <a:ext cx="95" cy="66"/>
            </a:xfrm>
            <a:custGeom>
              <a:avLst/>
              <a:gdLst>
                <a:gd name="T0" fmla="*/ 45 w 88"/>
                <a:gd name="T1" fmla="*/ 93 h 62"/>
                <a:gd name="T2" fmla="*/ 0 w 88"/>
                <a:gd name="T3" fmla="*/ 123 h 62"/>
                <a:gd name="T4" fmla="*/ 0 w 88"/>
                <a:gd name="T5" fmla="*/ 123 h 62"/>
                <a:gd name="T6" fmla="*/ 33 w 88"/>
                <a:gd name="T7" fmla="*/ 127 h 62"/>
                <a:gd name="T8" fmla="*/ 70 w 88"/>
                <a:gd name="T9" fmla="*/ 131 h 62"/>
                <a:gd name="T10" fmla="*/ 106 w 88"/>
                <a:gd name="T11" fmla="*/ 123 h 62"/>
                <a:gd name="T12" fmla="*/ 135 w 88"/>
                <a:gd name="T13" fmla="*/ 113 h 62"/>
                <a:gd name="T14" fmla="*/ 166 w 88"/>
                <a:gd name="T15" fmla="*/ 100 h 62"/>
                <a:gd name="T16" fmla="*/ 191 w 88"/>
                <a:gd name="T17" fmla="*/ 86 h 62"/>
                <a:gd name="T18" fmla="*/ 206 w 88"/>
                <a:gd name="T19" fmla="*/ 67 h 62"/>
                <a:gd name="T20" fmla="*/ 221 w 88"/>
                <a:gd name="T21" fmla="*/ 52 h 62"/>
                <a:gd name="T22" fmla="*/ 221 w 88"/>
                <a:gd name="T23" fmla="*/ 0 h 62"/>
                <a:gd name="T24" fmla="*/ 221 w 88"/>
                <a:gd name="T25" fmla="*/ 0 h 62"/>
                <a:gd name="T26" fmla="*/ 166 w 88"/>
                <a:gd name="T27" fmla="*/ 6 h 62"/>
                <a:gd name="T28" fmla="*/ 116 w 88"/>
                <a:gd name="T29" fmla="*/ 32 h 62"/>
                <a:gd name="T30" fmla="*/ 96 w 88"/>
                <a:gd name="T31" fmla="*/ 46 h 62"/>
                <a:gd name="T32" fmla="*/ 76 w 88"/>
                <a:gd name="T33" fmla="*/ 59 h 62"/>
                <a:gd name="T34" fmla="*/ 60 w 88"/>
                <a:gd name="T35" fmla="*/ 76 h 62"/>
                <a:gd name="T36" fmla="*/ 45 w 88"/>
                <a:gd name="T37" fmla="*/ 93 h 62"/>
                <a:gd name="T38" fmla="*/ 45 w 88"/>
                <a:gd name="T39" fmla="*/ 93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en-US"/>
            </a:p>
          </p:txBody>
        </p:sp>
        <p:sp>
          <p:nvSpPr>
            <p:cNvPr id="16391" name="Freeform 63"/>
            <p:cNvSpPr>
              <a:spLocks/>
            </p:cNvSpPr>
            <p:nvPr/>
          </p:nvSpPr>
          <p:spPr bwMode="gray">
            <a:xfrm>
              <a:off x="2829" y="1880"/>
              <a:ext cx="67" cy="66"/>
            </a:xfrm>
            <a:custGeom>
              <a:avLst/>
              <a:gdLst>
                <a:gd name="T0" fmla="*/ 28 w 68"/>
                <a:gd name="T1" fmla="*/ 2 h 68"/>
                <a:gd name="T2" fmla="*/ 0 w 68"/>
                <a:gd name="T3" fmla="*/ 0 h 68"/>
                <a:gd name="T4" fmla="*/ 0 w 68"/>
                <a:gd name="T5" fmla="*/ 0 h 68"/>
                <a:gd name="T6" fmla="*/ 2 w 68"/>
                <a:gd name="T7" fmla="*/ 17 h 68"/>
                <a:gd name="T8" fmla="*/ 4 w 68"/>
                <a:gd name="T9" fmla="*/ 17 h 68"/>
                <a:gd name="T10" fmla="*/ 6 w 68"/>
                <a:gd name="T11" fmla="*/ 24 h 68"/>
                <a:gd name="T12" fmla="*/ 12 w 68"/>
                <a:gd name="T13" fmla="*/ 32 h 68"/>
                <a:gd name="T14" fmla="*/ 18 w 68"/>
                <a:gd name="T15" fmla="*/ 38 h 68"/>
                <a:gd name="T16" fmla="*/ 26 w 68"/>
                <a:gd name="T17" fmla="*/ 42 h 68"/>
                <a:gd name="T18" fmla="*/ 34 w 68"/>
                <a:gd name="T19" fmla="*/ 45 h 68"/>
                <a:gd name="T20" fmla="*/ 46 w 68"/>
                <a:gd name="T21" fmla="*/ 47 h 68"/>
                <a:gd name="T22" fmla="*/ 46 w 68"/>
                <a:gd name="T23" fmla="*/ 47 h 68"/>
                <a:gd name="T24" fmla="*/ 54 w 68"/>
                <a:gd name="T25" fmla="*/ 43 h 68"/>
                <a:gd name="T26" fmla="*/ 56 w 68"/>
                <a:gd name="T27" fmla="*/ 40 h 68"/>
                <a:gd name="T28" fmla="*/ 56 w 68"/>
                <a:gd name="T29" fmla="*/ 38 h 68"/>
                <a:gd name="T30" fmla="*/ 54 w 68"/>
                <a:gd name="T31" fmla="*/ 28 h 68"/>
                <a:gd name="T32" fmla="*/ 50 w 68"/>
                <a:gd name="T33" fmla="*/ 20 h 68"/>
                <a:gd name="T34" fmla="*/ 42 w 68"/>
                <a:gd name="T35" fmla="*/ 17 h 68"/>
                <a:gd name="T36" fmla="*/ 34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en-US"/>
            </a:p>
          </p:txBody>
        </p:sp>
        <p:sp>
          <p:nvSpPr>
            <p:cNvPr id="16392" name="Freeform 64"/>
            <p:cNvSpPr>
              <a:spLocks/>
            </p:cNvSpPr>
            <p:nvPr/>
          </p:nvSpPr>
          <p:spPr bwMode="gray">
            <a:xfrm>
              <a:off x="2534" y="1221"/>
              <a:ext cx="105" cy="66"/>
            </a:xfrm>
            <a:custGeom>
              <a:avLst/>
              <a:gdLst>
                <a:gd name="T0" fmla="*/ 22 w 106"/>
                <a:gd name="T1" fmla="*/ 10 h 76"/>
                <a:gd name="T2" fmla="*/ 0 w 106"/>
                <a:gd name="T3" fmla="*/ 13 h 76"/>
                <a:gd name="T4" fmla="*/ 0 w 106"/>
                <a:gd name="T5" fmla="*/ 13 h 76"/>
                <a:gd name="T6" fmla="*/ 16 w 106"/>
                <a:gd name="T7" fmla="*/ 14 h 76"/>
                <a:gd name="T8" fmla="*/ 32 w 106"/>
                <a:gd name="T9" fmla="*/ 14 h 76"/>
                <a:gd name="T10" fmla="*/ 46 w 106"/>
                <a:gd name="T11" fmla="*/ 14 h 76"/>
                <a:gd name="T12" fmla="*/ 53 w 106"/>
                <a:gd name="T13" fmla="*/ 13 h 76"/>
                <a:gd name="T14" fmla="*/ 60 w 106"/>
                <a:gd name="T15" fmla="*/ 11 h 76"/>
                <a:gd name="T16" fmla="*/ 70 w 106"/>
                <a:gd name="T17" fmla="*/ 10 h 76"/>
                <a:gd name="T18" fmla="*/ 78 w 106"/>
                <a:gd name="T19" fmla="*/ 8 h 76"/>
                <a:gd name="T20" fmla="*/ 86 w 106"/>
                <a:gd name="T21" fmla="*/ 6 h 76"/>
                <a:gd name="T22" fmla="*/ 94 w 106"/>
                <a:gd name="T23" fmla="*/ 0 h 76"/>
                <a:gd name="T24" fmla="*/ 94 w 106"/>
                <a:gd name="T25" fmla="*/ 0 h 76"/>
                <a:gd name="T26" fmla="*/ 68 w 106"/>
                <a:gd name="T27" fmla="*/ 3 h 76"/>
                <a:gd name="T28" fmla="*/ 56 w 106"/>
                <a:gd name="T29" fmla="*/ 3 h 76"/>
                <a:gd name="T30" fmla="*/ 53 w 106"/>
                <a:gd name="T31" fmla="*/ 3 h 76"/>
                <a:gd name="T32" fmla="*/ 48 w 106"/>
                <a:gd name="T33" fmla="*/ 3 h 76"/>
                <a:gd name="T34" fmla="*/ 38 w 106"/>
                <a:gd name="T35" fmla="*/ 5 h 76"/>
                <a:gd name="T36" fmla="*/ 30 w 106"/>
                <a:gd name="T37" fmla="*/ 8 h 76"/>
                <a:gd name="T38" fmla="*/ 22 w 106"/>
                <a:gd name="T39" fmla="*/ 10 h 76"/>
                <a:gd name="T40" fmla="*/ 22 w 106"/>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en-US"/>
            </a:p>
          </p:txBody>
        </p:sp>
        <p:sp>
          <p:nvSpPr>
            <p:cNvPr id="16393" name="Freeform 65"/>
            <p:cNvSpPr>
              <a:spLocks/>
            </p:cNvSpPr>
            <p:nvPr/>
          </p:nvSpPr>
          <p:spPr bwMode="gray">
            <a:xfrm>
              <a:off x="2477" y="1391"/>
              <a:ext cx="86" cy="75"/>
            </a:xfrm>
            <a:custGeom>
              <a:avLst/>
              <a:gdLst>
                <a:gd name="T0" fmla="*/ 145 w 82"/>
                <a:gd name="T1" fmla="*/ 36 h 72"/>
                <a:gd name="T2" fmla="*/ 134 w 82"/>
                <a:gd name="T3" fmla="*/ 0 h 72"/>
                <a:gd name="T4" fmla="*/ 134 w 82"/>
                <a:gd name="T5" fmla="*/ 0 h 72"/>
                <a:gd name="T6" fmla="*/ 89 w 82"/>
                <a:gd name="T7" fmla="*/ 8 h 72"/>
                <a:gd name="T8" fmla="*/ 53 w 82"/>
                <a:gd name="T9" fmla="*/ 30 h 72"/>
                <a:gd name="T10" fmla="*/ 33 w 82"/>
                <a:gd name="T11" fmla="*/ 36 h 72"/>
                <a:gd name="T12" fmla="*/ 24 w 82"/>
                <a:gd name="T13" fmla="*/ 48 h 72"/>
                <a:gd name="T14" fmla="*/ 6 w 82"/>
                <a:gd name="T15" fmla="*/ 65 h 72"/>
                <a:gd name="T16" fmla="*/ 0 w 82"/>
                <a:gd name="T17" fmla="*/ 77 h 72"/>
                <a:gd name="T18" fmla="*/ 0 w 82"/>
                <a:gd name="T19" fmla="*/ 110 h 72"/>
                <a:gd name="T20" fmla="*/ 0 w 82"/>
                <a:gd name="T21" fmla="*/ 110 h 72"/>
                <a:gd name="T22" fmla="*/ 28 w 82"/>
                <a:gd name="T23" fmla="*/ 116 h 72"/>
                <a:gd name="T24" fmla="*/ 53 w 82"/>
                <a:gd name="T25" fmla="*/ 114 h 72"/>
                <a:gd name="T26" fmla="*/ 73 w 82"/>
                <a:gd name="T27" fmla="*/ 107 h 72"/>
                <a:gd name="T28" fmla="*/ 93 w 82"/>
                <a:gd name="T29" fmla="*/ 98 h 72"/>
                <a:gd name="T30" fmla="*/ 109 w 82"/>
                <a:gd name="T31" fmla="*/ 83 h 72"/>
                <a:gd name="T32" fmla="*/ 125 w 82"/>
                <a:gd name="T33" fmla="*/ 68 h 72"/>
                <a:gd name="T34" fmla="*/ 145 w 82"/>
                <a:gd name="T35" fmla="*/ 36 h 72"/>
                <a:gd name="T36" fmla="*/ 145 w 82"/>
                <a:gd name="T37" fmla="*/ 3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en-US"/>
            </a:p>
          </p:txBody>
        </p:sp>
        <p:sp>
          <p:nvSpPr>
            <p:cNvPr id="16394" name="Freeform 66"/>
            <p:cNvSpPr>
              <a:spLocks/>
            </p:cNvSpPr>
            <p:nvPr/>
          </p:nvSpPr>
          <p:spPr bwMode="gray">
            <a:xfrm>
              <a:off x="2448" y="1589"/>
              <a:ext cx="105" cy="66"/>
            </a:xfrm>
            <a:custGeom>
              <a:avLst/>
              <a:gdLst>
                <a:gd name="T0" fmla="*/ 0 w 98"/>
                <a:gd name="T1" fmla="*/ 105 h 62"/>
                <a:gd name="T2" fmla="*/ 31 w 98"/>
                <a:gd name="T3" fmla="*/ 123 h 62"/>
                <a:gd name="T4" fmla="*/ 31 w 98"/>
                <a:gd name="T5" fmla="*/ 123 h 62"/>
                <a:gd name="T6" fmla="*/ 67 w 98"/>
                <a:gd name="T7" fmla="*/ 131 h 62"/>
                <a:gd name="T8" fmla="*/ 100 w 98"/>
                <a:gd name="T9" fmla="*/ 127 h 62"/>
                <a:gd name="T10" fmla="*/ 123 w 98"/>
                <a:gd name="T11" fmla="*/ 119 h 62"/>
                <a:gd name="T12" fmla="*/ 138 w 98"/>
                <a:gd name="T13" fmla="*/ 105 h 62"/>
                <a:gd name="T14" fmla="*/ 151 w 98"/>
                <a:gd name="T15" fmla="*/ 88 h 62"/>
                <a:gd name="T16" fmla="*/ 161 w 98"/>
                <a:gd name="T17" fmla="*/ 71 h 62"/>
                <a:gd name="T18" fmla="*/ 178 w 98"/>
                <a:gd name="T19" fmla="*/ 36 h 62"/>
                <a:gd name="T20" fmla="*/ 224 w 98"/>
                <a:gd name="T21" fmla="*/ 2 h 62"/>
                <a:gd name="T22" fmla="*/ 224 w 98"/>
                <a:gd name="T23" fmla="*/ 2 h 62"/>
                <a:gd name="T24" fmla="*/ 185 w 98"/>
                <a:gd name="T25" fmla="*/ 0 h 62"/>
                <a:gd name="T26" fmla="*/ 148 w 98"/>
                <a:gd name="T27" fmla="*/ 2 h 62"/>
                <a:gd name="T28" fmla="*/ 115 w 98"/>
                <a:gd name="T29" fmla="*/ 6 h 62"/>
                <a:gd name="T30" fmla="*/ 83 w 98"/>
                <a:gd name="T31" fmla="*/ 28 h 62"/>
                <a:gd name="T32" fmla="*/ 55 w 98"/>
                <a:gd name="T33" fmla="*/ 46 h 62"/>
                <a:gd name="T34" fmla="*/ 31 w 98"/>
                <a:gd name="T35" fmla="*/ 63 h 62"/>
                <a:gd name="T36" fmla="*/ 6 w 98"/>
                <a:gd name="T37" fmla="*/ 86 h 62"/>
                <a:gd name="T38" fmla="*/ 0 w 98"/>
                <a:gd name="T39" fmla="*/ 105 h 62"/>
                <a:gd name="T40" fmla="*/ 0 w 98"/>
                <a:gd name="T41" fmla="*/ 10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en-US"/>
            </a:p>
          </p:txBody>
        </p:sp>
        <p:sp>
          <p:nvSpPr>
            <p:cNvPr id="16395" name="Freeform 67"/>
            <p:cNvSpPr>
              <a:spLocks/>
            </p:cNvSpPr>
            <p:nvPr/>
          </p:nvSpPr>
          <p:spPr bwMode="gray">
            <a:xfrm>
              <a:off x="2725" y="939"/>
              <a:ext cx="95" cy="56"/>
            </a:xfrm>
            <a:custGeom>
              <a:avLst/>
              <a:gdLst>
                <a:gd name="T0" fmla="*/ 18 w 96"/>
                <a:gd name="T1" fmla="*/ 0 h 58"/>
                <a:gd name="T2" fmla="*/ 0 w 96"/>
                <a:gd name="T3" fmla="*/ 8 h 58"/>
                <a:gd name="T4" fmla="*/ 0 w 96"/>
                <a:gd name="T5" fmla="*/ 8 h 58"/>
                <a:gd name="T6" fmla="*/ 2 w 96"/>
                <a:gd name="T7" fmla="*/ 14 h 58"/>
                <a:gd name="T8" fmla="*/ 4 w 96"/>
                <a:gd name="T9" fmla="*/ 14 h 58"/>
                <a:gd name="T10" fmla="*/ 14 w 96"/>
                <a:gd name="T11" fmla="*/ 20 h 58"/>
                <a:gd name="T12" fmla="*/ 26 w 96"/>
                <a:gd name="T13" fmla="*/ 30 h 58"/>
                <a:gd name="T14" fmla="*/ 42 w 96"/>
                <a:gd name="T15" fmla="*/ 34 h 58"/>
                <a:gd name="T16" fmla="*/ 48 w 96"/>
                <a:gd name="T17" fmla="*/ 37 h 58"/>
                <a:gd name="T18" fmla="*/ 60 w 96"/>
                <a:gd name="T19" fmla="*/ 38 h 58"/>
                <a:gd name="T20" fmla="*/ 66 w 96"/>
                <a:gd name="T21" fmla="*/ 38 h 58"/>
                <a:gd name="T22" fmla="*/ 72 w 96"/>
                <a:gd name="T23" fmla="*/ 37 h 58"/>
                <a:gd name="T24" fmla="*/ 78 w 96"/>
                <a:gd name="T25" fmla="*/ 36 h 58"/>
                <a:gd name="T26" fmla="*/ 82 w 96"/>
                <a:gd name="T27" fmla="*/ 34 h 58"/>
                <a:gd name="T28" fmla="*/ 84 w 96"/>
                <a:gd name="T29" fmla="*/ 14 h 58"/>
                <a:gd name="T30" fmla="*/ 84 w 96"/>
                <a:gd name="T31" fmla="*/ 14 h 58"/>
                <a:gd name="T32" fmla="*/ 66 w 96"/>
                <a:gd name="T33" fmla="*/ 10 h 58"/>
                <a:gd name="T34" fmla="*/ 48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en-US"/>
            </a:p>
          </p:txBody>
        </p:sp>
        <p:sp>
          <p:nvSpPr>
            <p:cNvPr id="16396" name="Freeform 68"/>
            <p:cNvSpPr>
              <a:spLocks/>
            </p:cNvSpPr>
            <p:nvPr/>
          </p:nvSpPr>
          <p:spPr bwMode="gray">
            <a:xfrm>
              <a:off x="2944" y="854"/>
              <a:ext cx="67" cy="94"/>
            </a:xfrm>
            <a:custGeom>
              <a:avLst/>
              <a:gdLst>
                <a:gd name="T0" fmla="*/ 72 w 64"/>
                <a:gd name="T1" fmla="*/ 6 h 102"/>
                <a:gd name="T2" fmla="*/ 26 w 64"/>
                <a:gd name="T3" fmla="*/ 0 h 102"/>
                <a:gd name="T4" fmla="*/ 26 w 64"/>
                <a:gd name="T5" fmla="*/ 0 h 102"/>
                <a:gd name="T6" fmla="*/ 6 w 64"/>
                <a:gd name="T7" fmla="*/ 6 h 102"/>
                <a:gd name="T8" fmla="*/ 2 w 64"/>
                <a:gd name="T9" fmla="*/ 8 h 102"/>
                <a:gd name="T10" fmla="*/ 0 w 64"/>
                <a:gd name="T11" fmla="*/ 12 h 102"/>
                <a:gd name="T12" fmla="*/ 0 w 64"/>
                <a:gd name="T13" fmla="*/ 16 h 102"/>
                <a:gd name="T14" fmla="*/ 0 w 64"/>
                <a:gd name="T15" fmla="*/ 18 h 102"/>
                <a:gd name="T16" fmla="*/ 4 w 64"/>
                <a:gd name="T17" fmla="*/ 23 h 102"/>
                <a:gd name="T18" fmla="*/ 8 w 64"/>
                <a:gd name="T19" fmla="*/ 27 h 102"/>
                <a:gd name="T20" fmla="*/ 36 w 64"/>
                <a:gd name="T21" fmla="*/ 38 h 102"/>
                <a:gd name="T22" fmla="*/ 36 w 64"/>
                <a:gd name="T23" fmla="*/ 38 h 102"/>
                <a:gd name="T24" fmla="*/ 75 w 64"/>
                <a:gd name="T25" fmla="*/ 29 h 102"/>
                <a:gd name="T26" fmla="*/ 95 w 64"/>
                <a:gd name="T27" fmla="*/ 25 h 102"/>
                <a:gd name="T28" fmla="*/ 104 w 64"/>
                <a:gd name="T29" fmla="*/ 20 h 102"/>
                <a:gd name="T30" fmla="*/ 110 w 64"/>
                <a:gd name="T31" fmla="*/ 17 h 102"/>
                <a:gd name="T32" fmla="*/ 110 w 64"/>
                <a:gd name="T33" fmla="*/ 15 h 102"/>
                <a:gd name="T34" fmla="*/ 107 w 64"/>
                <a:gd name="T35" fmla="*/ 13 h 102"/>
                <a:gd name="T36" fmla="*/ 104 w 64"/>
                <a:gd name="T37" fmla="*/ 10 h 102"/>
                <a:gd name="T38" fmla="*/ 97 w 64"/>
                <a:gd name="T39" fmla="*/ 7 h 102"/>
                <a:gd name="T40" fmla="*/ 72 w 64"/>
                <a:gd name="T41" fmla="*/ 6 h 102"/>
                <a:gd name="T42" fmla="*/ 72 w 64"/>
                <a:gd name="T43" fmla="*/ 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en-US"/>
            </a:p>
          </p:txBody>
        </p:sp>
        <p:sp>
          <p:nvSpPr>
            <p:cNvPr id="16397" name="Freeform 69"/>
            <p:cNvSpPr>
              <a:spLocks noEditPoints="1"/>
            </p:cNvSpPr>
            <p:nvPr/>
          </p:nvSpPr>
          <p:spPr bwMode="gray">
            <a:xfrm>
              <a:off x="3171" y="665"/>
              <a:ext cx="767" cy="1977"/>
            </a:xfrm>
            <a:custGeom>
              <a:avLst/>
              <a:gdLst>
                <a:gd name="T0" fmla="*/ 584 w 772"/>
                <a:gd name="T1" fmla="*/ 774 h 1976"/>
                <a:gd name="T2" fmla="*/ 636 w 772"/>
                <a:gd name="T3" fmla="*/ 690 h 1976"/>
                <a:gd name="T4" fmla="*/ 634 w 772"/>
                <a:gd name="T5" fmla="*/ 488 h 1976"/>
                <a:gd name="T6" fmla="*/ 642 w 772"/>
                <a:gd name="T7" fmla="*/ 430 h 1976"/>
                <a:gd name="T8" fmla="*/ 642 w 772"/>
                <a:gd name="T9" fmla="*/ 376 h 1976"/>
                <a:gd name="T10" fmla="*/ 624 w 772"/>
                <a:gd name="T11" fmla="*/ 320 h 1976"/>
                <a:gd name="T12" fmla="*/ 594 w 772"/>
                <a:gd name="T13" fmla="*/ 280 h 1976"/>
                <a:gd name="T14" fmla="*/ 596 w 772"/>
                <a:gd name="T15" fmla="*/ 238 h 1976"/>
                <a:gd name="T16" fmla="*/ 558 w 772"/>
                <a:gd name="T17" fmla="*/ 226 h 1976"/>
                <a:gd name="T18" fmla="*/ 531 w 772"/>
                <a:gd name="T19" fmla="*/ 190 h 1976"/>
                <a:gd name="T20" fmla="*/ 522 w 772"/>
                <a:gd name="T21" fmla="*/ 180 h 1976"/>
                <a:gd name="T22" fmla="*/ 487 w 772"/>
                <a:gd name="T23" fmla="*/ 182 h 1976"/>
                <a:gd name="T24" fmla="*/ 479 w 772"/>
                <a:gd name="T25" fmla="*/ 138 h 1976"/>
                <a:gd name="T26" fmla="*/ 433 w 772"/>
                <a:gd name="T27" fmla="*/ 156 h 1976"/>
                <a:gd name="T28" fmla="*/ 435 w 772"/>
                <a:gd name="T29" fmla="*/ 116 h 1976"/>
                <a:gd name="T30" fmla="*/ 393 w 772"/>
                <a:gd name="T31" fmla="*/ 120 h 1976"/>
                <a:gd name="T32" fmla="*/ 361 w 772"/>
                <a:gd name="T33" fmla="*/ 132 h 1976"/>
                <a:gd name="T34" fmla="*/ 361 w 772"/>
                <a:gd name="T35" fmla="*/ 80 h 1976"/>
                <a:gd name="T36" fmla="*/ 350 w 772"/>
                <a:gd name="T37" fmla="*/ 68 h 1976"/>
                <a:gd name="T38" fmla="*/ 320 w 772"/>
                <a:gd name="T39" fmla="*/ 44 h 1976"/>
                <a:gd name="T40" fmla="*/ 288 w 772"/>
                <a:gd name="T41" fmla="*/ 88 h 1976"/>
                <a:gd name="T42" fmla="*/ 280 w 772"/>
                <a:gd name="T43" fmla="*/ 64 h 1976"/>
                <a:gd name="T44" fmla="*/ 304 w 772"/>
                <a:gd name="T45" fmla="*/ 46 h 1976"/>
                <a:gd name="T46" fmla="*/ 230 w 772"/>
                <a:gd name="T47" fmla="*/ 122 h 1976"/>
                <a:gd name="T48" fmla="*/ 220 w 772"/>
                <a:gd name="T49" fmla="*/ 92 h 1976"/>
                <a:gd name="T50" fmla="*/ 264 w 772"/>
                <a:gd name="T51" fmla="*/ 18 h 1976"/>
                <a:gd name="T52" fmla="*/ 205 w 772"/>
                <a:gd name="T53" fmla="*/ 62 h 1976"/>
                <a:gd name="T54" fmla="*/ 201 w 772"/>
                <a:gd name="T55" fmla="*/ 90 h 1976"/>
                <a:gd name="T56" fmla="*/ 195 w 772"/>
                <a:gd name="T57" fmla="*/ 60 h 1976"/>
                <a:gd name="T58" fmla="*/ 199 w 772"/>
                <a:gd name="T59" fmla="*/ 8 h 1976"/>
                <a:gd name="T60" fmla="*/ 171 w 772"/>
                <a:gd name="T61" fmla="*/ 40 h 1976"/>
                <a:gd name="T62" fmla="*/ 149 w 772"/>
                <a:gd name="T63" fmla="*/ 0 h 1976"/>
                <a:gd name="T64" fmla="*/ 143 w 772"/>
                <a:gd name="T65" fmla="*/ 94 h 1976"/>
                <a:gd name="T66" fmla="*/ 125 w 772"/>
                <a:gd name="T67" fmla="*/ 12 h 1976"/>
                <a:gd name="T68" fmla="*/ 77 w 772"/>
                <a:gd name="T69" fmla="*/ 74 h 1976"/>
                <a:gd name="T70" fmla="*/ 62 w 772"/>
                <a:gd name="T71" fmla="*/ 98 h 1976"/>
                <a:gd name="T72" fmla="*/ 54 w 772"/>
                <a:gd name="T73" fmla="*/ 20 h 1976"/>
                <a:gd name="T74" fmla="*/ 77 w 772"/>
                <a:gd name="T75" fmla="*/ 738 h 1976"/>
                <a:gd name="T76" fmla="*/ 38 w 772"/>
                <a:gd name="T77" fmla="*/ 1713 h 1976"/>
                <a:gd name="T78" fmla="*/ 163 w 772"/>
                <a:gd name="T79" fmla="*/ 1967 h 1976"/>
                <a:gd name="T80" fmla="*/ 528 w 772"/>
                <a:gd name="T81" fmla="*/ 1989 h 1976"/>
                <a:gd name="T82" fmla="*/ 604 w 772"/>
                <a:gd name="T83" fmla="*/ 1951 h 1976"/>
                <a:gd name="T84" fmla="*/ 433 w 772"/>
                <a:gd name="T85" fmla="*/ 1923 h 1976"/>
                <a:gd name="T86" fmla="*/ 342 w 772"/>
                <a:gd name="T87" fmla="*/ 1887 h 1976"/>
                <a:gd name="T88" fmla="*/ 240 w 772"/>
                <a:gd name="T89" fmla="*/ 1735 h 1976"/>
                <a:gd name="T90" fmla="*/ 234 w 772"/>
                <a:gd name="T91" fmla="*/ 1581 h 1976"/>
                <a:gd name="T92" fmla="*/ 278 w 772"/>
                <a:gd name="T93" fmla="*/ 1509 h 1976"/>
                <a:gd name="T94" fmla="*/ 510 w 772"/>
                <a:gd name="T95" fmla="*/ 1507 h 1976"/>
                <a:gd name="T96" fmla="*/ 630 w 772"/>
                <a:gd name="T97" fmla="*/ 1465 h 1976"/>
                <a:gd name="T98" fmla="*/ 602 w 772"/>
                <a:gd name="T99" fmla="*/ 1365 h 1976"/>
                <a:gd name="T100" fmla="*/ 640 w 772"/>
                <a:gd name="T101" fmla="*/ 1277 h 1976"/>
                <a:gd name="T102" fmla="*/ 558 w 772"/>
                <a:gd name="T103" fmla="*/ 1233 h 1976"/>
                <a:gd name="T104" fmla="*/ 642 w 772"/>
                <a:gd name="T105" fmla="*/ 1201 h 1976"/>
                <a:gd name="T106" fmla="*/ 645 w 772"/>
                <a:gd name="T107" fmla="*/ 1137 h 1976"/>
                <a:gd name="T108" fmla="*/ 658 w 772"/>
                <a:gd name="T109" fmla="*/ 1065 h 1976"/>
                <a:gd name="T110" fmla="*/ 707 w 772"/>
                <a:gd name="T111" fmla="*/ 1015 h 1976"/>
                <a:gd name="T112" fmla="*/ 453 w 772"/>
                <a:gd name="T113" fmla="*/ 850 h 1976"/>
                <a:gd name="T114" fmla="*/ 336 w 772"/>
                <a:gd name="T115" fmla="*/ 826 h 1976"/>
                <a:gd name="T116" fmla="*/ 385 w 772"/>
                <a:gd name="T117" fmla="*/ 782 h 1976"/>
                <a:gd name="T118" fmla="*/ 493 w 772"/>
                <a:gd name="T119" fmla="*/ 794 h 1976"/>
                <a:gd name="T120" fmla="*/ 47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endParaRPr lang="en-US"/>
            </a:p>
          </p:txBody>
        </p:sp>
        <p:sp>
          <p:nvSpPr>
            <p:cNvPr id="16398" name="Freeform 70"/>
            <p:cNvSpPr>
              <a:spLocks/>
            </p:cNvSpPr>
            <p:nvPr/>
          </p:nvSpPr>
          <p:spPr bwMode="gray">
            <a:xfrm>
              <a:off x="1020" y="346"/>
              <a:ext cx="2187" cy="3756"/>
            </a:xfrm>
            <a:custGeom>
              <a:avLst/>
              <a:gdLst>
                <a:gd name="T0" fmla="*/ 1895 w 2188"/>
                <a:gd name="T1" fmla="*/ 3290 h 3756"/>
                <a:gd name="T2" fmla="*/ 2175 w 2188"/>
                <a:gd name="T3" fmla="*/ 336 h 3756"/>
                <a:gd name="T4" fmla="*/ 2145 w 2188"/>
                <a:gd name="T5" fmla="*/ 426 h 3756"/>
                <a:gd name="T6" fmla="*/ 2075 w 2188"/>
                <a:gd name="T7" fmla="*/ 368 h 3756"/>
                <a:gd name="T8" fmla="*/ 2067 w 2188"/>
                <a:gd name="T9" fmla="*/ 432 h 3756"/>
                <a:gd name="T10" fmla="*/ 2019 w 2188"/>
                <a:gd name="T11" fmla="*/ 374 h 3756"/>
                <a:gd name="T12" fmla="*/ 1979 w 2188"/>
                <a:gd name="T13" fmla="*/ 446 h 3756"/>
                <a:gd name="T14" fmla="*/ 1949 w 2188"/>
                <a:gd name="T15" fmla="*/ 396 h 3756"/>
                <a:gd name="T16" fmla="*/ 1903 w 2188"/>
                <a:gd name="T17" fmla="*/ 472 h 3756"/>
                <a:gd name="T18" fmla="*/ 1869 w 2188"/>
                <a:gd name="T19" fmla="*/ 416 h 3756"/>
                <a:gd name="T20" fmla="*/ 1839 w 2188"/>
                <a:gd name="T21" fmla="*/ 538 h 3756"/>
                <a:gd name="T22" fmla="*/ 1815 w 2188"/>
                <a:gd name="T23" fmla="*/ 458 h 3756"/>
                <a:gd name="T24" fmla="*/ 1759 w 2188"/>
                <a:gd name="T25" fmla="*/ 502 h 3756"/>
                <a:gd name="T26" fmla="*/ 1737 w 2188"/>
                <a:gd name="T27" fmla="*/ 544 h 3756"/>
                <a:gd name="T28" fmla="*/ 1651 w 2188"/>
                <a:gd name="T29" fmla="*/ 534 h 3756"/>
                <a:gd name="T30" fmla="*/ 1657 w 2188"/>
                <a:gd name="T31" fmla="*/ 594 h 3756"/>
                <a:gd name="T32" fmla="*/ 1545 w 2188"/>
                <a:gd name="T33" fmla="*/ 570 h 3756"/>
                <a:gd name="T34" fmla="*/ 1607 w 2188"/>
                <a:gd name="T35" fmla="*/ 638 h 3756"/>
                <a:gd name="T36" fmla="*/ 1619 w 2188"/>
                <a:gd name="T37" fmla="*/ 668 h 3756"/>
                <a:gd name="T38" fmla="*/ 1527 w 2188"/>
                <a:gd name="T39" fmla="*/ 638 h 3756"/>
                <a:gd name="T40" fmla="*/ 1533 w 2188"/>
                <a:gd name="T41" fmla="*/ 702 h 3756"/>
                <a:gd name="T42" fmla="*/ 1581 w 2188"/>
                <a:gd name="T43" fmla="*/ 762 h 3756"/>
                <a:gd name="T44" fmla="*/ 1409 w 2188"/>
                <a:gd name="T45" fmla="*/ 704 h 3756"/>
                <a:gd name="T46" fmla="*/ 1501 w 2188"/>
                <a:gd name="T47" fmla="*/ 784 h 3756"/>
                <a:gd name="T48" fmla="*/ 1521 w 2188"/>
                <a:gd name="T49" fmla="*/ 848 h 3756"/>
                <a:gd name="T50" fmla="*/ 1491 w 2188"/>
                <a:gd name="T51" fmla="*/ 890 h 3756"/>
                <a:gd name="T52" fmla="*/ 1413 w 2188"/>
                <a:gd name="T53" fmla="*/ 844 h 3756"/>
                <a:gd name="T54" fmla="*/ 1349 w 2188"/>
                <a:gd name="T55" fmla="*/ 830 h 3756"/>
                <a:gd name="T56" fmla="*/ 1297 w 2188"/>
                <a:gd name="T57" fmla="*/ 904 h 3756"/>
                <a:gd name="T58" fmla="*/ 1459 w 2188"/>
                <a:gd name="T59" fmla="*/ 920 h 3756"/>
                <a:gd name="T60" fmla="*/ 1373 w 2188"/>
                <a:gd name="T61" fmla="*/ 982 h 3756"/>
                <a:gd name="T62" fmla="*/ 1409 w 2188"/>
                <a:gd name="T63" fmla="*/ 1038 h 3756"/>
                <a:gd name="T64" fmla="*/ 1441 w 2188"/>
                <a:gd name="T65" fmla="*/ 1058 h 3756"/>
                <a:gd name="T66" fmla="*/ 1423 w 2188"/>
                <a:gd name="T67" fmla="*/ 1156 h 3756"/>
                <a:gd name="T68" fmla="*/ 1355 w 2188"/>
                <a:gd name="T69" fmla="*/ 1182 h 3756"/>
                <a:gd name="T70" fmla="*/ 1361 w 2188"/>
                <a:gd name="T71" fmla="*/ 1242 h 3756"/>
                <a:gd name="T72" fmla="*/ 1383 w 2188"/>
                <a:gd name="T73" fmla="*/ 1290 h 3756"/>
                <a:gd name="T74" fmla="*/ 1379 w 2188"/>
                <a:gd name="T75" fmla="*/ 1342 h 3756"/>
                <a:gd name="T76" fmla="*/ 1397 w 2188"/>
                <a:gd name="T77" fmla="*/ 1384 h 3756"/>
                <a:gd name="T78" fmla="*/ 1425 w 2188"/>
                <a:gd name="T79" fmla="*/ 1404 h 3756"/>
                <a:gd name="T80" fmla="*/ 1471 w 2188"/>
                <a:gd name="T81" fmla="*/ 1472 h 3756"/>
                <a:gd name="T82" fmla="*/ 1527 w 2188"/>
                <a:gd name="T83" fmla="*/ 1486 h 3756"/>
                <a:gd name="T84" fmla="*/ 1563 w 2188"/>
                <a:gd name="T85" fmla="*/ 1588 h 3756"/>
                <a:gd name="T86" fmla="*/ 1619 w 2188"/>
                <a:gd name="T87" fmla="*/ 1496 h 3756"/>
                <a:gd name="T88" fmla="*/ 1631 w 2188"/>
                <a:gd name="T89" fmla="*/ 1570 h 3756"/>
                <a:gd name="T90" fmla="*/ 1719 w 2188"/>
                <a:gd name="T91" fmla="*/ 1560 h 3756"/>
                <a:gd name="T92" fmla="*/ 1707 w 2188"/>
                <a:gd name="T93" fmla="*/ 1614 h 3756"/>
                <a:gd name="T94" fmla="*/ 1711 w 2188"/>
                <a:gd name="T95" fmla="*/ 1660 h 3756"/>
                <a:gd name="T96" fmla="*/ 1747 w 2188"/>
                <a:gd name="T97" fmla="*/ 1698 h 3756"/>
                <a:gd name="T98" fmla="*/ 1783 w 2188"/>
                <a:gd name="T99" fmla="*/ 1742 h 3756"/>
                <a:gd name="T100" fmla="*/ 1839 w 2188"/>
                <a:gd name="T101" fmla="*/ 1692 h 3756"/>
                <a:gd name="T102" fmla="*/ 1873 w 2188"/>
                <a:gd name="T103" fmla="*/ 1682 h 3756"/>
                <a:gd name="T104" fmla="*/ 1903 w 2188"/>
                <a:gd name="T105" fmla="*/ 1748 h 3756"/>
                <a:gd name="T106" fmla="*/ 1923 w 2188"/>
                <a:gd name="T107" fmla="*/ 1794 h 3756"/>
                <a:gd name="T108" fmla="*/ 1953 w 2188"/>
                <a:gd name="T109" fmla="*/ 1864 h 3756"/>
                <a:gd name="T110" fmla="*/ 2019 w 2188"/>
                <a:gd name="T111" fmla="*/ 1936 h 3756"/>
                <a:gd name="T112" fmla="*/ 1947 w 2188"/>
                <a:gd name="T113" fmla="*/ 2136 h 3756"/>
                <a:gd name="T114" fmla="*/ 1739 w 2188"/>
                <a:gd name="T115" fmla="*/ 2224 h 3756"/>
                <a:gd name="T116" fmla="*/ 1611 w 2188"/>
                <a:gd name="T117" fmla="*/ 2286 h 3756"/>
                <a:gd name="T118" fmla="*/ 180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endParaRPr lang="en-US"/>
            </a:p>
          </p:txBody>
        </p:sp>
        <p:sp>
          <p:nvSpPr>
            <p:cNvPr id="16399" name="Freeform 71"/>
            <p:cNvSpPr>
              <a:spLocks noEditPoints="1"/>
            </p:cNvSpPr>
            <p:nvPr/>
          </p:nvSpPr>
          <p:spPr bwMode="gray">
            <a:xfrm>
              <a:off x="3267" y="2812"/>
              <a:ext cx="695" cy="687"/>
            </a:xfrm>
            <a:custGeom>
              <a:avLst/>
              <a:gdLst>
                <a:gd name="T0" fmla="*/ 176 w 696"/>
                <a:gd name="T1" fmla="*/ 378 h 676"/>
                <a:gd name="T2" fmla="*/ 186 w 696"/>
                <a:gd name="T3" fmla="*/ 305 h 676"/>
                <a:gd name="T4" fmla="*/ 208 w 696"/>
                <a:gd name="T5" fmla="*/ 248 h 676"/>
                <a:gd name="T6" fmla="*/ 242 w 696"/>
                <a:gd name="T7" fmla="*/ 204 h 676"/>
                <a:gd name="T8" fmla="*/ 290 w 696"/>
                <a:gd name="T9" fmla="*/ 175 h 676"/>
                <a:gd name="T10" fmla="*/ 348 w 696"/>
                <a:gd name="T11" fmla="*/ 163 h 676"/>
                <a:gd name="T12" fmla="*/ 376 w 696"/>
                <a:gd name="T13" fmla="*/ 169 h 676"/>
                <a:gd name="T14" fmla="*/ 426 w 696"/>
                <a:gd name="T15" fmla="*/ 194 h 676"/>
                <a:gd name="T16" fmla="*/ 464 w 696"/>
                <a:gd name="T17" fmla="*/ 226 h 676"/>
                <a:gd name="T18" fmla="*/ 490 w 696"/>
                <a:gd name="T19" fmla="*/ 280 h 676"/>
                <a:gd name="T20" fmla="*/ 504 w 696"/>
                <a:gd name="T21" fmla="*/ 352 h 676"/>
                <a:gd name="T22" fmla="*/ 506 w 696"/>
                <a:gd name="T23" fmla="*/ 405 h 676"/>
                <a:gd name="T24" fmla="*/ 500 w 696"/>
                <a:gd name="T25" fmla="*/ 481 h 676"/>
                <a:gd name="T26" fmla="*/ 482 w 696"/>
                <a:gd name="T27" fmla="*/ 546 h 676"/>
                <a:gd name="T28" fmla="*/ 454 w 696"/>
                <a:gd name="T29" fmla="*/ 597 h 676"/>
                <a:gd name="T30" fmla="*/ 412 w 696"/>
                <a:gd name="T31" fmla="*/ 634 h 676"/>
                <a:gd name="T32" fmla="*/ 358 w 696"/>
                <a:gd name="T33" fmla="*/ 652 h 676"/>
                <a:gd name="T34" fmla="*/ 328 w 696"/>
                <a:gd name="T35" fmla="*/ 652 h 676"/>
                <a:gd name="T36" fmla="*/ 276 w 696"/>
                <a:gd name="T37" fmla="*/ 637 h 676"/>
                <a:gd name="T38" fmla="*/ 232 w 696"/>
                <a:gd name="T39" fmla="*/ 599 h 676"/>
                <a:gd name="T40" fmla="*/ 202 w 696"/>
                <a:gd name="T41" fmla="*/ 546 h 676"/>
                <a:gd name="T42" fmla="*/ 182 w 696"/>
                <a:gd name="T43" fmla="*/ 481 h 676"/>
                <a:gd name="T44" fmla="*/ 176 w 696"/>
                <a:gd name="T45" fmla="*/ 405 h 676"/>
                <a:gd name="T46" fmla="*/ 348 w 696"/>
                <a:gd name="T47" fmla="*/ 821 h 676"/>
                <a:gd name="T48" fmla="*/ 446 w 696"/>
                <a:gd name="T49" fmla="*/ 801 h 676"/>
                <a:gd name="T50" fmla="*/ 538 w 696"/>
                <a:gd name="T51" fmla="*/ 750 h 676"/>
                <a:gd name="T52" fmla="*/ 610 w 696"/>
                <a:gd name="T53" fmla="*/ 670 h 676"/>
                <a:gd name="T54" fmla="*/ 658 w 696"/>
                <a:gd name="T55" fmla="*/ 566 h 676"/>
                <a:gd name="T56" fmla="*/ 682 w 696"/>
                <a:gd name="T57" fmla="*/ 446 h 676"/>
                <a:gd name="T58" fmla="*/ 682 w 696"/>
                <a:gd name="T59" fmla="*/ 362 h 676"/>
                <a:gd name="T60" fmla="*/ 658 w 696"/>
                <a:gd name="T61" fmla="*/ 240 h 676"/>
                <a:gd name="T62" fmla="*/ 608 w 696"/>
                <a:gd name="T63" fmla="*/ 140 h 676"/>
                <a:gd name="T64" fmla="*/ 536 w 696"/>
                <a:gd name="T65" fmla="*/ 64 h 676"/>
                <a:gd name="T66" fmla="*/ 446 w 696"/>
                <a:gd name="T67" fmla="*/ 14 h 676"/>
                <a:gd name="T68" fmla="*/ 348 w 696"/>
                <a:gd name="T69" fmla="*/ 0 h 676"/>
                <a:gd name="T70" fmla="*/ 274 w 696"/>
                <a:gd name="T71" fmla="*/ 6 h 676"/>
                <a:gd name="T72" fmla="*/ 176 w 696"/>
                <a:gd name="T73" fmla="*/ 48 h 676"/>
                <a:gd name="T74" fmla="*/ 96 w 696"/>
                <a:gd name="T75" fmla="*/ 111 h 676"/>
                <a:gd name="T76" fmla="*/ 38 w 696"/>
                <a:gd name="T77" fmla="*/ 202 h 676"/>
                <a:gd name="T78" fmla="*/ 6 w 696"/>
                <a:gd name="T79" fmla="*/ 318 h 676"/>
                <a:gd name="T80" fmla="*/ 0 w 696"/>
                <a:gd name="T81" fmla="*/ 405 h 676"/>
                <a:gd name="T82" fmla="*/ 14 w 696"/>
                <a:gd name="T83" fmla="*/ 530 h 676"/>
                <a:gd name="T84" fmla="*/ 56 w 696"/>
                <a:gd name="T85" fmla="*/ 644 h 676"/>
                <a:gd name="T86" fmla="*/ 122 w 696"/>
                <a:gd name="T87" fmla="*/ 728 h 676"/>
                <a:gd name="T88" fmla="*/ 208 w 696"/>
                <a:gd name="T89" fmla="*/ 789 h 676"/>
                <a:gd name="T90" fmla="*/ 310 w 696"/>
                <a:gd name="T91" fmla="*/ 818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en-US"/>
            </a:p>
          </p:txBody>
        </p:sp>
        <p:sp>
          <p:nvSpPr>
            <p:cNvPr id="16400" name="Freeform 72"/>
            <p:cNvSpPr>
              <a:spLocks/>
            </p:cNvSpPr>
            <p:nvPr/>
          </p:nvSpPr>
          <p:spPr bwMode="gray">
            <a:xfrm>
              <a:off x="4048" y="2812"/>
              <a:ext cx="486" cy="687"/>
            </a:xfrm>
            <a:custGeom>
              <a:avLst/>
              <a:gdLst>
                <a:gd name="T0" fmla="*/ 478 w 480"/>
                <a:gd name="T1" fmla="*/ 166 h 676"/>
                <a:gd name="T2" fmla="*/ 375 w 480"/>
                <a:gd name="T3" fmla="*/ 150 h 676"/>
                <a:gd name="T4" fmla="*/ 342 w 480"/>
                <a:gd name="T5" fmla="*/ 148 h 676"/>
                <a:gd name="T6" fmla="*/ 285 w 480"/>
                <a:gd name="T7" fmla="*/ 150 h 676"/>
                <a:gd name="T8" fmla="*/ 246 w 480"/>
                <a:gd name="T9" fmla="*/ 163 h 676"/>
                <a:gd name="T10" fmla="*/ 215 w 480"/>
                <a:gd name="T11" fmla="*/ 187 h 676"/>
                <a:gd name="T12" fmla="*/ 203 w 480"/>
                <a:gd name="T13" fmla="*/ 210 h 676"/>
                <a:gd name="T14" fmla="*/ 203 w 480"/>
                <a:gd name="T15" fmla="*/ 216 h 676"/>
                <a:gd name="T16" fmla="*/ 218 w 480"/>
                <a:gd name="T17" fmla="*/ 245 h 676"/>
                <a:gd name="T18" fmla="*/ 256 w 480"/>
                <a:gd name="T19" fmla="*/ 276 h 676"/>
                <a:gd name="T20" fmla="*/ 306 w 480"/>
                <a:gd name="T21" fmla="*/ 308 h 676"/>
                <a:gd name="T22" fmla="*/ 365 w 480"/>
                <a:gd name="T23" fmla="*/ 342 h 676"/>
                <a:gd name="T24" fmla="*/ 430 w 480"/>
                <a:gd name="T25" fmla="*/ 381 h 676"/>
                <a:gd name="T26" fmla="*/ 492 w 480"/>
                <a:gd name="T27" fmla="*/ 430 h 676"/>
                <a:gd name="T28" fmla="*/ 518 w 480"/>
                <a:gd name="T29" fmla="*/ 460 h 676"/>
                <a:gd name="T30" fmla="*/ 538 w 480"/>
                <a:gd name="T31" fmla="*/ 498 h 676"/>
                <a:gd name="T32" fmla="*/ 552 w 480"/>
                <a:gd name="T33" fmla="*/ 538 h 676"/>
                <a:gd name="T34" fmla="*/ 557 w 480"/>
                <a:gd name="T35" fmla="*/ 584 h 676"/>
                <a:gd name="T36" fmla="*/ 557 w 480"/>
                <a:gd name="T37" fmla="*/ 611 h 676"/>
                <a:gd name="T38" fmla="*/ 545 w 480"/>
                <a:gd name="T39" fmla="*/ 662 h 676"/>
                <a:gd name="T40" fmla="*/ 522 w 480"/>
                <a:gd name="T41" fmla="*/ 706 h 676"/>
                <a:gd name="T42" fmla="*/ 490 w 480"/>
                <a:gd name="T43" fmla="*/ 743 h 676"/>
                <a:gd name="T44" fmla="*/ 447 w 480"/>
                <a:gd name="T45" fmla="*/ 772 h 676"/>
                <a:gd name="T46" fmla="*/ 397 w 480"/>
                <a:gd name="T47" fmla="*/ 797 h 676"/>
                <a:gd name="T48" fmla="*/ 340 w 480"/>
                <a:gd name="T49" fmla="*/ 811 h 676"/>
                <a:gd name="T50" fmla="*/ 270 w 480"/>
                <a:gd name="T51" fmla="*/ 818 h 676"/>
                <a:gd name="T52" fmla="*/ 240 w 480"/>
                <a:gd name="T53" fmla="*/ 821 h 676"/>
                <a:gd name="T54" fmla="*/ 174 w 480"/>
                <a:gd name="T55" fmla="*/ 818 h 676"/>
                <a:gd name="T56" fmla="*/ 70 w 480"/>
                <a:gd name="T57" fmla="*/ 799 h 676"/>
                <a:gd name="T58" fmla="*/ 12 w 480"/>
                <a:gd name="T59" fmla="*/ 619 h 676"/>
                <a:gd name="T60" fmla="*/ 66 w 480"/>
                <a:gd name="T61" fmla="*/ 634 h 676"/>
                <a:gd name="T62" fmla="*/ 154 w 480"/>
                <a:gd name="T63" fmla="*/ 658 h 676"/>
                <a:gd name="T64" fmla="*/ 212 w 480"/>
                <a:gd name="T65" fmla="*/ 668 h 676"/>
                <a:gd name="T66" fmla="*/ 246 w 480"/>
                <a:gd name="T67" fmla="*/ 670 h 676"/>
                <a:gd name="T68" fmla="*/ 280 w 480"/>
                <a:gd name="T69" fmla="*/ 665 h 676"/>
                <a:gd name="T70" fmla="*/ 320 w 480"/>
                <a:gd name="T71" fmla="*/ 650 h 676"/>
                <a:gd name="T72" fmla="*/ 344 w 480"/>
                <a:gd name="T73" fmla="*/ 627 h 676"/>
                <a:gd name="T74" fmla="*/ 352 w 480"/>
                <a:gd name="T75" fmla="*/ 591 h 676"/>
                <a:gd name="T76" fmla="*/ 352 w 480"/>
                <a:gd name="T77" fmla="*/ 582 h 676"/>
                <a:gd name="T78" fmla="*/ 342 w 480"/>
                <a:gd name="T79" fmla="*/ 559 h 676"/>
                <a:gd name="T80" fmla="*/ 309 w 480"/>
                <a:gd name="T81" fmla="*/ 528 h 676"/>
                <a:gd name="T82" fmla="*/ 258 w 480"/>
                <a:gd name="T83" fmla="*/ 498 h 676"/>
                <a:gd name="T84" fmla="*/ 192 w 480"/>
                <a:gd name="T85" fmla="*/ 460 h 676"/>
                <a:gd name="T86" fmla="*/ 124 w 480"/>
                <a:gd name="T87" fmla="*/ 421 h 676"/>
                <a:gd name="T88" fmla="*/ 68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72 w 480"/>
                <a:gd name="T105" fmla="*/ 68 h 676"/>
                <a:gd name="T106" fmla="*/ 106 w 480"/>
                <a:gd name="T107" fmla="*/ 46 h 676"/>
                <a:gd name="T108" fmla="*/ 160 w 480"/>
                <a:gd name="T109" fmla="*/ 18 h 676"/>
                <a:gd name="T110" fmla="*/ 212 w 480"/>
                <a:gd name="T111" fmla="*/ 6 h 676"/>
                <a:gd name="T112" fmla="*/ 272 w 480"/>
                <a:gd name="T113" fmla="*/ 0 h 676"/>
                <a:gd name="T114" fmla="*/ 306 w 480"/>
                <a:gd name="T115" fmla="*/ 0 h 676"/>
                <a:gd name="T116" fmla="*/ 392 w 480"/>
                <a:gd name="T117" fmla="*/ 2 h 676"/>
                <a:gd name="T118" fmla="*/ 478 w 480"/>
                <a:gd name="T119" fmla="*/ 16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en-US"/>
            </a:p>
          </p:txBody>
        </p:sp>
        <p:sp>
          <p:nvSpPr>
            <p:cNvPr id="16401" name="Freeform 73"/>
            <p:cNvSpPr>
              <a:spLocks/>
            </p:cNvSpPr>
            <p:nvPr/>
          </p:nvSpPr>
          <p:spPr bwMode="gray">
            <a:xfrm>
              <a:off x="1525" y="2586"/>
              <a:ext cx="248" cy="885"/>
            </a:xfrm>
            <a:custGeom>
              <a:avLst/>
              <a:gdLst>
                <a:gd name="T0" fmla="*/ 20 w 250"/>
                <a:gd name="T1" fmla="*/ 830 h 890"/>
                <a:gd name="T2" fmla="*/ 20 w 250"/>
                <a:gd name="T3" fmla="*/ 830 h 890"/>
                <a:gd name="T4" fmla="*/ 26 w 250"/>
                <a:gd name="T5" fmla="*/ 738 h 890"/>
                <a:gd name="T6" fmla="*/ 28 w 250"/>
                <a:gd name="T7" fmla="*/ 614 h 890"/>
                <a:gd name="T8" fmla="*/ 28 w 250"/>
                <a:gd name="T9" fmla="*/ 290 h 890"/>
                <a:gd name="T10" fmla="*/ 28 w 250"/>
                <a:gd name="T11" fmla="*/ 290 h 890"/>
                <a:gd name="T12" fmla="*/ 26 w 250"/>
                <a:gd name="T13" fmla="*/ 212 h 890"/>
                <a:gd name="T14" fmla="*/ 20 w 250"/>
                <a:gd name="T15" fmla="*/ 132 h 890"/>
                <a:gd name="T16" fmla="*/ 12 w 250"/>
                <a:gd name="T17" fmla="*/ 72 h 890"/>
                <a:gd name="T18" fmla="*/ 0 w 250"/>
                <a:gd name="T19" fmla="*/ 0 h 890"/>
                <a:gd name="T20" fmla="*/ 206 w 250"/>
                <a:gd name="T21" fmla="*/ 0 h 890"/>
                <a:gd name="T22" fmla="*/ 206 w 250"/>
                <a:gd name="T23" fmla="*/ 0 h 890"/>
                <a:gd name="T24" fmla="*/ 206 w 250"/>
                <a:gd name="T25" fmla="*/ 54 h 890"/>
                <a:gd name="T26" fmla="*/ 202 w 250"/>
                <a:gd name="T27" fmla="*/ 102 h 890"/>
                <a:gd name="T28" fmla="*/ 200 w 250"/>
                <a:gd name="T29" fmla="*/ 168 h 890"/>
                <a:gd name="T30" fmla="*/ 200 w 250"/>
                <a:gd name="T31" fmla="*/ 242 h 890"/>
                <a:gd name="T32" fmla="*/ 200 w 250"/>
                <a:gd name="T33" fmla="*/ 542 h 890"/>
                <a:gd name="T34" fmla="*/ 200 w 250"/>
                <a:gd name="T35" fmla="*/ 542 h 890"/>
                <a:gd name="T36" fmla="*/ 202 w 250"/>
                <a:gd name="T37" fmla="*/ 610 h 890"/>
                <a:gd name="T38" fmla="*/ 208 w 250"/>
                <a:gd name="T39" fmla="*/ 688 h 890"/>
                <a:gd name="T40" fmla="*/ 216 w 250"/>
                <a:gd name="T41" fmla="*/ 766 h 890"/>
                <a:gd name="T42" fmla="*/ 226 w 250"/>
                <a:gd name="T43" fmla="*/ 830 h 890"/>
                <a:gd name="T44" fmla="*/ 20 w 250"/>
                <a:gd name="T45" fmla="*/ 83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en-US"/>
            </a:p>
          </p:txBody>
        </p:sp>
        <p:sp>
          <p:nvSpPr>
            <p:cNvPr id="16402" name="Freeform 74"/>
            <p:cNvSpPr>
              <a:spLocks noEditPoints="1"/>
            </p:cNvSpPr>
            <p:nvPr/>
          </p:nvSpPr>
          <p:spPr bwMode="gray">
            <a:xfrm>
              <a:off x="1906" y="2812"/>
              <a:ext cx="724" cy="941"/>
            </a:xfrm>
            <a:custGeom>
              <a:avLst/>
              <a:gdLst>
                <a:gd name="T0" fmla="*/ 216 w 722"/>
                <a:gd name="T1" fmla="*/ 340 h 938"/>
                <a:gd name="T2" fmla="*/ 226 w 722"/>
                <a:gd name="T3" fmla="*/ 276 h 938"/>
                <a:gd name="T4" fmla="*/ 248 w 722"/>
                <a:gd name="T5" fmla="*/ 224 h 938"/>
                <a:gd name="T6" fmla="*/ 280 w 722"/>
                <a:gd name="T7" fmla="*/ 182 h 938"/>
                <a:gd name="T8" fmla="*/ 324 w 722"/>
                <a:gd name="T9" fmla="*/ 146 h 938"/>
                <a:gd name="T10" fmla="*/ 382 w 722"/>
                <a:gd name="T11" fmla="*/ 136 h 938"/>
                <a:gd name="T12" fmla="*/ 418 w 722"/>
                <a:gd name="T13" fmla="*/ 140 h 938"/>
                <a:gd name="T14" fmla="*/ 468 w 722"/>
                <a:gd name="T15" fmla="*/ 172 h 938"/>
                <a:gd name="T16" fmla="*/ 508 w 722"/>
                <a:gd name="T17" fmla="*/ 208 h 938"/>
                <a:gd name="T18" fmla="*/ 538 w 722"/>
                <a:gd name="T19" fmla="*/ 258 h 938"/>
                <a:gd name="T20" fmla="*/ 566 w 722"/>
                <a:gd name="T21" fmla="*/ 318 h 938"/>
                <a:gd name="T22" fmla="*/ 570 w 722"/>
                <a:gd name="T23" fmla="*/ 364 h 938"/>
                <a:gd name="T24" fmla="*/ 562 w 722"/>
                <a:gd name="T25" fmla="*/ 422 h 938"/>
                <a:gd name="T26" fmla="*/ 534 w 722"/>
                <a:gd name="T27" fmla="*/ 474 h 938"/>
                <a:gd name="T28" fmla="*/ 504 w 722"/>
                <a:gd name="T29" fmla="*/ 522 h 938"/>
                <a:gd name="T30" fmla="*/ 462 w 722"/>
                <a:gd name="T31" fmla="*/ 550 h 938"/>
                <a:gd name="T32" fmla="*/ 410 w 722"/>
                <a:gd name="T33" fmla="*/ 562 h 938"/>
                <a:gd name="T34" fmla="*/ 370 w 722"/>
                <a:gd name="T35" fmla="*/ 562 h 938"/>
                <a:gd name="T36" fmla="*/ 316 w 722"/>
                <a:gd name="T37" fmla="*/ 550 h 938"/>
                <a:gd name="T38" fmla="*/ 272 w 722"/>
                <a:gd name="T39" fmla="*/ 526 h 938"/>
                <a:gd name="T40" fmla="*/ 242 w 722"/>
                <a:gd name="T41" fmla="*/ 486 h 938"/>
                <a:gd name="T42" fmla="*/ 222 w 722"/>
                <a:gd name="T43" fmla="*/ 426 h 938"/>
                <a:gd name="T44" fmla="*/ 216 w 722"/>
                <a:gd name="T45" fmla="*/ 364 h 938"/>
                <a:gd name="T46" fmla="*/ 242 w 722"/>
                <a:gd name="T47" fmla="*/ 962 h 938"/>
                <a:gd name="T48" fmla="*/ 230 w 722"/>
                <a:gd name="T49" fmla="*/ 750 h 938"/>
                <a:gd name="T50" fmla="*/ 230 w 722"/>
                <a:gd name="T51" fmla="*/ 638 h 938"/>
                <a:gd name="T52" fmla="*/ 308 w 722"/>
                <a:gd name="T53" fmla="*/ 678 h 938"/>
                <a:gd name="T54" fmla="*/ 396 w 722"/>
                <a:gd name="T55" fmla="*/ 698 h 938"/>
                <a:gd name="T56" fmla="*/ 466 w 722"/>
                <a:gd name="T57" fmla="*/ 698 h 938"/>
                <a:gd name="T58" fmla="*/ 568 w 722"/>
                <a:gd name="T59" fmla="*/ 676 h 938"/>
                <a:gd name="T60" fmla="*/ 642 w 722"/>
                <a:gd name="T61" fmla="*/ 628 h 938"/>
                <a:gd name="T62" fmla="*/ 698 w 722"/>
                <a:gd name="T63" fmla="*/ 560 h 938"/>
                <a:gd name="T64" fmla="*/ 734 w 722"/>
                <a:gd name="T65" fmla="*/ 462 h 938"/>
                <a:gd name="T66" fmla="*/ 746 w 722"/>
                <a:gd name="T67" fmla="*/ 362 h 938"/>
                <a:gd name="T68" fmla="*/ 740 w 722"/>
                <a:gd name="T69" fmla="*/ 288 h 938"/>
                <a:gd name="T70" fmla="*/ 710 w 722"/>
                <a:gd name="T71" fmla="*/ 190 h 938"/>
                <a:gd name="T72" fmla="*/ 660 w 722"/>
                <a:gd name="T73" fmla="*/ 98 h 938"/>
                <a:gd name="T74" fmla="*/ 590 w 722"/>
                <a:gd name="T75" fmla="*/ 40 h 938"/>
                <a:gd name="T76" fmla="*/ 490 w 722"/>
                <a:gd name="T77" fmla="*/ 6 h 938"/>
                <a:gd name="T78" fmla="*/ 424 w 722"/>
                <a:gd name="T79" fmla="*/ 0 h 938"/>
                <a:gd name="T80" fmla="*/ 360 w 722"/>
                <a:gd name="T81" fmla="*/ 6 h 938"/>
                <a:gd name="T82" fmla="*/ 310 w 722"/>
                <a:gd name="T83" fmla="*/ 22 h 938"/>
                <a:gd name="T84" fmla="*/ 238 w 722"/>
                <a:gd name="T85" fmla="*/ 70 h 938"/>
                <a:gd name="T86" fmla="*/ 202 w 722"/>
                <a:gd name="T87" fmla="*/ 106 h 938"/>
                <a:gd name="T88" fmla="*/ 168 w 722"/>
                <a:gd name="T89" fmla="*/ 16 h 938"/>
                <a:gd name="T90" fmla="*/ 16 w 722"/>
                <a:gd name="T91" fmla="*/ 110 h 938"/>
                <a:gd name="T92" fmla="*/ 38 w 722"/>
                <a:gd name="T93" fmla="*/ 282 h 938"/>
                <a:gd name="T94" fmla="*/ 40 w 722"/>
                <a:gd name="T95" fmla="*/ 638 h 938"/>
                <a:gd name="T96" fmla="*/ 38 w 722"/>
                <a:gd name="T97" fmla="*/ 718 h 938"/>
                <a:gd name="T98" fmla="*/ 242 w 722"/>
                <a:gd name="T99" fmla="*/ 962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en-US"/>
            </a:p>
          </p:txBody>
        </p:sp>
        <p:sp>
          <p:nvSpPr>
            <p:cNvPr id="16403" name="Freeform 75"/>
            <p:cNvSpPr>
              <a:spLocks/>
            </p:cNvSpPr>
            <p:nvPr/>
          </p:nvSpPr>
          <p:spPr bwMode="gray">
            <a:xfrm>
              <a:off x="2715" y="2812"/>
              <a:ext cx="476" cy="687"/>
            </a:xfrm>
            <a:custGeom>
              <a:avLst/>
              <a:gdLst>
                <a:gd name="T0" fmla="*/ 360 w 480"/>
                <a:gd name="T1" fmla="*/ 163 h 676"/>
                <a:gd name="T2" fmla="*/ 290 w 480"/>
                <a:gd name="T3" fmla="*/ 148 h 676"/>
                <a:gd name="T4" fmla="*/ 270 w 480"/>
                <a:gd name="T5" fmla="*/ 148 h 676"/>
                <a:gd name="T6" fmla="*/ 224 w 480"/>
                <a:gd name="T7" fmla="*/ 150 h 676"/>
                <a:gd name="T8" fmla="*/ 186 w 480"/>
                <a:gd name="T9" fmla="*/ 163 h 676"/>
                <a:gd name="T10" fmla="*/ 171 w 480"/>
                <a:gd name="T11" fmla="*/ 187 h 676"/>
                <a:gd name="T12" fmla="*/ 166 w 480"/>
                <a:gd name="T13" fmla="*/ 210 h 676"/>
                <a:gd name="T14" fmla="*/ 166 w 480"/>
                <a:gd name="T15" fmla="*/ 216 h 676"/>
                <a:gd name="T16" fmla="*/ 172 w 480"/>
                <a:gd name="T17" fmla="*/ 245 h 676"/>
                <a:gd name="T18" fmla="*/ 196 w 480"/>
                <a:gd name="T19" fmla="*/ 276 h 676"/>
                <a:gd name="T20" fmla="*/ 240 w 480"/>
                <a:gd name="T21" fmla="*/ 308 h 676"/>
                <a:gd name="T22" fmla="*/ 286 w 480"/>
                <a:gd name="T23" fmla="*/ 342 h 676"/>
                <a:gd name="T24" fmla="*/ 334 w 480"/>
                <a:gd name="T25" fmla="*/ 381 h 676"/>
                <a:gd name="T26" fmla="*/ 387 w 480"/>
                <a:gd name="T27" fmla="*/ 430 h 676"/>
                <a:gd name="T28" fmla="*/ 403 w 480"/>
                <a:gd name="T29" fmla="*/ 460 h 676"/>
                <a:gd name="T30" fmla="*/ 417 w 480"/>
                <a:gd name="T31" fmla="*/ 498 h 676"/>
                <a:gd name="T32" fmla="*/ 428 w 480"/>
                <a:gd name="T33" fmla="*/ 538 h 676"/>
                <a:gd name="T34" fmla="*/ 432 w 480"/>
                <a:gd name="T35" fmla="*/ 584 h 676"/>
                <a:gd name="T36" fmla="*/ 432 w 480"/>
                <a:gd name="T37" fmla="*/ 611 h 676"/>
                <a:gd name="T38" fmla="*/ 422 w 480"/>
                <a:gd name="T39" fmla="*/ 662 h 676"/>
                <a:gd name="T40" fmla="*/ 406 w 480"/>
                <a:gd name="T41" fmla="*/ 706 h 676"/>
                <a:gd name="T42" fmla="*/ 385 w 480"/>
                <a:gd name="T43" fmla="*/ 743 h 676"/>
                <a:gd name="T44" fmla="*/ 350 w 480"/>
                <a:gd name="T45" fmla="*/ 772 h 676"/>
                <a:gd name="T46" fmla="*/ 306 w 480"/>
                <a:gd name="T47" fmla="*/ 797 h 676"/>
                <a:gd name="T48" fmla="*/ 268 w 480"/>
                <a:gd name="T49" fmla="*/ 811 h 676"/>
                <a:gd name="T50" fmla="*/ 210 w 480"/>
                <a:gd name="T51" fmla="*/ 818 h 676"/>
                <a:gd name="T52" fmla="*/ 180 w 480"/>
                <a:gd name="T53" fmla="*/ 821 h 676"/>
                <a:gd name="T54" fmla="*/ 138 w 480"/>
                <a:gd name="T55" fmla="*/ 818 h 676"/>
                <a:gd name="T56" fmla="*/ 58 w 480"/>
                <a:gd name="T57" fmla="*/ 799 h 676"/>
                <a:gd name="T58" fmla="*/ 12 w 480"/>
                <a:gd name="T59" fmla="*/ 619 h 676"/>
                <a:gd name="T60" fmla="*/ 54 w 480"/>
                <a:gd name="T61" fmla="*/ 634 h 676"/>
                <a:gd name="T62" fmla="*/ 118 w 480"/>
                <a:gd name="T63" fmla="*/ 658 h 676"/>
                <a:gd name="T64" fmla="*/ 170 w 480"/>
                <a:gd name="T65" fmla="*/ 668 h 676"/>
                <a:gd name="T66" fmla="*/ 186 w 480"/>
                <a:gd name="T67" fmla="*/ 670 h 676"/>
                <a:gd name="T68" fmla="*/ 220 w 480"/>
                <a:gd name="T69" fmla="*/ 665 h 676"/>
                <a:gd name="T70" fmla="*/ 250 w 480"/>
                <a:gd name="T71" fmla="*/ 650 h 676"/>
                <a:gd name="T72" fmla="*/ 272 w 480"/>
                <a:gd name="T73" fmla="*/ 627 h 676"/>
                <a:gd name="T74" fmla="*/ 278 w 480"/>
                <a:gd name="T75" fmla="*/ 591 h 676"/>
                <a:gd name="T76" fmla="*/ 278 w 480"/>
                <a:gd name="T77" fmla="*/ 582 h 676"/>
                <a:gd name="T78" fmla="*/ 270 w 480"/>
                <a:gd name="T79" fmla="*/ 559 h 676"/>
                <a:gd name="T80" fmla="*/ 242 w 480"/>
                <a:gd name="T81" fmla="*/ 528 h 676"/>
                <a:gd name="T82" fmla="*/ 198 w 480"/>
                <a:gd name="T83" fmla="*/ 498 h 676"/>
                <a:gd name="T84" fmla="*/ 154 w 480"/>
                <a:gd name="T85" fmla="*/ 460 h 676"/>
                <a:gd name="T86" fmla="*/ 98 w 480"/>
                <a:gd name="T87" fmla="*/ 421 h 676"/>
                <a:gd name="T88" fmla="*/ 56 w 480"/>
                <a:gd name="T89" fmla="*/ 362 h 676"/>
                <a:gd name="T90" fmla="*/ 34 w 480"/>
                <a:gd name="T91" fmla="*/ 330 h 676"/>
                <a:gd name="T92" fmla="*/ 16 w 480"/>
                <a:gd name="T93" fmla="*/ 290 h 676"/>
                <a:gd name="T94" fmla="*/ 4 w 480"/>
                <a:gd name="T95" fmla="*/ 253 h 676"/>
                <a:gd name="T96" fmla="*/ 0 w 480"/>
                <a:gd name="T97" fmla="*/ 210 h 676"/>
                <a:gd name="T98" fmla="*/ 2 w 480"/>
                <a:gd name="T99" fmla="*/ 190 h 676"/>
                <a:gd name="T100" fmla="*/ 12 w 480"/>
                <a:gd name="T101" fmla="*/ 140 h 676"/>
                <a:gd name="T102" fmla="*/ 32 w 480"/>
                <a:gd name="T103" fmla="*/ 99 h 676"/>
                <a:gd name="T104" fmla="*/ 60 w 480"/>
                <a:gd name="T105" fmla="*/ 68 h 676"/>
                <a:gd name="T106" fmla="*/ 82 w 480"/>
                <a:gd name="T107" fmla="*/ 46 h 676"/>
                <a:gd name="T108" fmla="*/ 124 w 480"/>
                <a:gd name="T109" fmla="*/ 18 h 676"/>
                <a:gd name="T110" fmla="*/ 170 w 480"/>
                <a:gd name="T111" fmla="*/ 6 h 676"/>
                <a:gd name="T112" fmla="*/ 212 w 480"/>
                <a:gd name="T113" fmla="*/ 0 h 676"/>
                <a:gd name="T114" fmla="*/ 240 w 480"/>
                <a:gd name="T115" fmla="*/ 0 h 676"/>
                <a:gd name="T116" fmla="*/ 308 w 480"/>
                <a:gd name="T117" fmla="*/ 4 h 676"/>
                <a:gd name="T118" fmla="*/ 360 w 480"/>
                <a:gd name="T119" fmla="*/ 16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1330</Words>
  <Application>Microsoft Office PowerPoint</Application>
  <PresentationFormat>On-screen Show (4:3)</PresentationFormat>
  <Paragraphs>190</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Default Design</vt:lpstr>
      <vt:lpstr>Microsoft Office Excel 97-2003 Worksheet</vt:lpstr>
      <vt:lpstr>Worksheet</vt:lpstr>
      <vt:lpstr>Chart</vt:lpstr>
      <vt:lpstr>Slide 1</vt:lpstr>
      <vt:lpstr>Slide 2</vt:lpstr>
      <vt:lpstr>Slide 3</vt:lpstr>
      <vt:lpstr>Key research questions</vt:lpstr>
      <vt:lpstr>Slide 5</vt:lpstr>
      <vt:lpstr>Research design</vt:lpstr>
      <vt:lpstr>Respondent profile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Key Points</vt:lpstr>
      <vt:lpstr>Key Points</vt:lpstr>
      <vt:lpstr>Slide 25</vt:lpstr>
      <vt:lpstr>Slide 26</vt:lpstr>
      <vt:lpstr>Screener Questions </vt:lpstr>
      <vt:lpstr>Slide 28</vt:lpstr>
    </vt:vector>
  </TitlesOfParts>
  <Company>The British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josephkirk</dc:creator>
  <cp:lastModifiedBy>tkaiser</cp:lastModifiedBy>
  <cp:revision>69</cp:revision>
  <dcterms:created xsi:type="dcterms:W3CDTF">2012-02-01T14:19:06Z</dcterms:created>
  <dcterms:modified xsi:type="dcterms:W3CDTF">2012-04-04T18:45:34Z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000800f61c000000000001023700</vt:lpwstr>
  </property>
</Properties>
</file>