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5" r:id="rId2"/>
    <p:sldId id="277" r:id="rId3"/>
    <p:sldId id="258" r:id="rId4"/>
    <p:sldId id="257" r:id="rId5"/>
    <p:sldId id="260" r:id="rId6"/>
    <p:sldId id="262" r:id="rId7"/>
    <p:sldId id="259" r:id="rId8"/>
    <p:sldId id="263" r:id="rId9"/>
    <p:sldId id="261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9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5" autoAdjust="0"/>
    <p:restoredTop sz="86903" autoAdjust="0"/>
  </p:normalViewPr>
  <p:slideViewPr>
    <p:cSldViewPr>
      <p:cViewPr varScale="1">
        <p:scale>
          <a:sx n="89" d="100"/>
          <a:sy n="89" d="100"/>
        </p:scale>
        <p:origin x="-102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1B7297-73F6-4BD1-9C04-A6F5B2E6ED3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753847-1384-409D-ABFD-C94972EF4D02}">
      <dgm:prSet phldrT="[Text]"/>
      <dgm:spPr/>
      <dgm:t>
        <a:bodyPr/>
        <a:lstStyle/>
        <a:p>
          <a:r>
            <a:rPr lang="en-US" dirty="0" smtClean="0"/>
            <a:t>Ordering / Renewing</a:t>
          </a:r>
          <a:endParaRPr lang="en-US" dirty="0"/>
        </a:p>
      </dgm:t>
    </dgm:pt>
    <dgm:pt modelId="{89F4FE93-9C44-420F-9774-EA5649372E05}" type="parTrans" cxnId="{8EE7E9A9-0E94-4C0A-A9F1-BE7C5064947F}">
      <dgm:prSet/>
      <dgm:spPr/>
      <dgm:t>
        <a:bodyPr/>
        <a:lstStyle/>
        <a:p>
          <a:endParaRPr lang="en-US"/>
        </a:p>
      </dgm:t>
    </dgm:pt>
    <dgm:pt modelId="{10442C50-30A9-4A96-8413-5ED2A04A11EE}" type="sibTrans" cxnId="{8EE7E9A9-0E94-4C0A-A9F1-BE7C5064947F}">
      <dgm:prSet/>
      <dgm:spPr/>
      <dgm:t>
        <a:bodyPr/>
        <a:lstStyle/>
        <a:p>
          <a:endParaRPr lang="en-US"/>
        </a:p>
      </dgm:t>
    </dgm:pt>
    <dgm:pt modelId="{FE965BD0-2B86-45C8-9B42-4DEC4A6D4D76}">
      <dgm:prSet phldrT="[Text]"/>
      <dgm:spPr/>
      <dgm:t>
        <a:bodyPr/>
        <a:lstStyle/>
        <a:p>
          <a:r>
            <a:rPr lang="en-US" dirty="0" smtClean="0"/>
            <a:t>Receiving</a:t>
          </a:r>
          <a:endParaRPr lang="en-US" dirty="0"/>
        </a:p>
      </dgm:t>
    </dgm:pt>
    <dgm:pt modelId="{1DF24F8D-586D-4F42-9FAA-8A3C2167DDEB}" type="parTrans" cxnId="{3D069A09-B684-4D04-8A04-C8BAF0630183}">
      <dgm:prSet/>
      <dgm:spPr/>
      <dgm:t>
        <a:bodyPr/>
        <a:lstStyle/>
        <a:p>
          <a:endParaRPr lang="en-US"/>
        </a:p>
      </dgm:t>
    </dgm:pt>
    <dgm:pt modelId="{69D11E9F-AEA2-4099-B237-E48A92BD176E}" type="sibTrans" cxnId="{3D069A09-B684-4D04-8A04-C8BAF0630183}">
      <dgm:prSet/>
      <dgm:spPr/>
      <dgm:t>
        <a:bodyPr/>
        <a:lstStyle/>
        <a:p>
          <a:endParaRPr lang="en-US"/>
        </a:p>
      </dgm:t>
    </dgm:pt>
    <dgm:pt modelId="{3E87E1F8-7F19-4660-A890-5F15B13144F7}">
      <dgm:prSet phldrT="[Text]"/>
      <dgm:spPr/>
      <dgm:t>
        <a:bodyPr/>
        <a:lstStyle/>
        <a:p>
          <a:r>
            <a:rPr lang="en-US" dirty="0" smtClean="0"/>
            <a:t>Paying</a:t>
          </a:r>
          <a:endParaRPr lang="en-US" dirty="0"/>
        </a:p>
      </dgm:t>
    </dgm:pt>
    <dgm:pt modelId="{24B99883-ED8F-4EB6-A2A1-607408B91563}" type="parTrans" cxnId="{4C9BC418-C3CF-4ACF-B768-AE20D3E8753C}">
      <dgm:prSet/>
      <dgm:spPr/>
      <dgm:t>
        <a:bodyPr/>
        <a:lstStyle/>
        <a:p>
          <a:endParaRPr lang="en-US"/>
        </a:p>
      </dgm:t>
    </dgm:pt>
    <dgm:pt modelId="{C416CFC8-F3D7-4F1B-8A2C-00E2918D5DF0}" type="sibTrans" cxnId="{4C9BC418-C3CF-4ACF-B768-AE20D3E8753C}">
      <dgm:prSet/>
      <dgm:spPr/>
      <dgm:t>
        <a:bodyPr/>
        <a:lstStyle/>
        <a:p>
          <a:endParaRPr lang="en-US"/>
        </a:p>
      </dgm:t>
    </dgm:pt>
    <dgm:pt modelId="{B69A9930-96D0-45E7-B307-FC404CBC81CA}">
      <dgm:prSet phldrT="[Text]"/>
      <dgm:spPr/>
      <dgm:t>
        <a:bodyPr/>
        <a:lstStyle/>
        <a:p>
          <a:r>
            <a:rPr lang="en-US" dirty="0" smtClean="0"/>
            <a:t>Organizing</a:t>
          </a:r>
          <a:endParaRPr lang="en-US" dirty="0"/>
        </a:p>
      </dgm:t>
    </dgm:pt>
    <dgm:pt modelId="{CAF90E52-13E4-47DD-A5B0-BCA67ECCCBA8}" type="parTrans" cxnId="{9B995374-CFDB-4EAA-829C-2BF3FCC8A51E}">
      <dgm:prSet/>
      <dgm:spPr/>
      <dgm:t>
        <a:bodyPr/>
        <a:lstStyle/>
        <a:p>
          <a:endParaRPr lang="en-US"/>
        </a:p>
      </dgm:t>
    </dgm:pt>
    <dgm:pt modelId="{52340346-AA3E-4084-9DD8-91E4CF2FA47E}" type="sibTrans" cxnId="{9B995374-CFDB-4EAA-829C-2BF3FCC8A51E}">
      <dgm:prSet/>
      <dgm:spPr/>
      <dgm:t>
        <a:bodyPr/>
        <a:lstStyle/>
        <a:p>
          <a:endParaRPr lang="en-US"/>
        </a:p>
      </dgm:t>
    </dgm:pt>
    <dgm:pt modelId="{53280497-73B0-40AB-B8A1-03D8832561E4}">
      <dgm:prSet phldrT="[Text]"/>
      <dgm:spPr/>
      <dgm:t>
        <a:bodyPr/>
        <a:lstStyle/>
        <a:p>
          <a:r>
            <a:rPr lang="en-US" dirty="0" smtClean="0"/>
            <a:t>Maintaining</a:t>
          </a:r>
          <a:endParaRPr lang="en-US" dirty="0"/>
        </a:p>
      </dgm:t>
    </dgm:pt>
    <dgm:pt modelId="{9FD26C0A-42E0-4E45-BEF4-CD2733C89683}" type="parTrans" cxnId="{9B0685A8-25FD-4339-A619-0B56A46E1180}">
      <dgm:prSet/>
      <dgm:spPr/>
      <dgm:t>
        <a:bodyPr/>
        <a:lstStyle/>
        <a:p>
          <a:endParaRPr lang="en-US"/>
        </a:p>
      </dgm:t>
    </dgm:pt>
    <dgm:pt modelId="{188A59E8-3570-47F8-B573-0F48055EE1FB}" type="sibTrans" cxnId="{9B0685A8-25FD-4339-A619-0B56A46E1180}">
      <dgm:prSet/>
      <dgm:spPr/>
      <dgm:t>
        <a:bodyPr/>
        <a:lstStyle/>
        <a:p>
          <a:endParaRPr lang="en-US"/>
        </a:p>
      </dgm:t>
    </dgm:pt>
    <dgm:pt modelId="{078DBF09-7E86-49A0-97A1-D7BDBDE8700C}" type="pres">
      <dgm:prSet presAssocID="{E31B7297-73F6-4BD1-9C04-A6F5B2E6ED3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5A8238-A806-4A5F-8191-FED52F401966}" type="pres">
      <dgm:prSet presAssocID="{89753847-1384-409D-ABFD-C94972EF4D0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605EEC-FE62-4F25-9C32-873C3A9DF310}" type="pres">
      <dgm:prSet presAssocID="{10442C50-30A9-4A96-8413-5ED2A04A11EE}" presName="sibTrans" presStyleLbl="sibTrans2D1" presStyleIdx="0" presStyleCnt="5"/>
      <dgm:spPr/>
      <dgm:t>
        <a:bodyPr/>
        <a:lstStyle/>
        <a:p>
          <a:endParaRPr lang="en-US"/>
        </a:p>
      </dgm:t>
    </dgm:pt>
    <dgm:pt modelId="{9D01C669-0820-4A45-B96C-BA78C08D4410}" type="pres">
      <dgm:prSet presAssocID="{10442C50-30A9-4A96-8413-5ED2A04A11EE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B282438A-E8D0-405C-956A-D6173958E59F}" type="pres">
      <dgm:prSet presAssocID="{FE965BD0-2B86-45C8-9B42-4DEC4A6D4D7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72E431-091F-4597-97F7-9117FD7709E0}" type="pres">
      <dgm:prSet presAssocID="{69D11E9F-AEA2-4099-B237-E48A92BD176E}" presName="sibTrans" presStyleLbl="sibTrans2D1" presStyleIdx="1" presStyleCnt="5"/>
      <dgm:spPr/>
      <dgm:t>
        <a:bodyPr/>
        <a:lstStyle/>
        <a:p>
          <a:endParaRPr lang="en-US"/>
        </a:p>
      </dgm:t>
    </dgm:pt>
    <dgm:pt modelId="{1BA98C75-F5BB-4F91-A219-6B7B3EFDC43F}" type="pres">
      <dgm:prSet presAssocID="{69D11E9F-AEA2-4099-B237-E48A92BD176E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563EA100-B2F1-4B0E-9746-758D324938E0}" type="pres">
      <dgm:prSet presAssocID="{3E87E1F8-7F19-4660-A890-5F15B13144F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CF4F6-A419-40B0-82BE-8D91DFD0A724}" type="pres">
      <dgm:prSet presAssocID="{C416CFC8-F3D7-4F1B-8A2C-00E2918D5DF0}" presName="sibTrans" presStyleLbl="sibTrans2D1" presStyleIdx="2" presStyleCnt="5"/>
      <dgm:spPr/>
      <dgm:t>
        <a:bodyPr/>
        <a:lstStyle/>
        <a:p>
          <a:endParaRPr lang="en-US"/>
        </a:p>
      </dgm:t>
    </dgm:pt>
    <dgm:pt modelId="{003288D0-E685-4F14-BEC4-2A885E305A86}" type="pres">
      <dgm:prSet presAssocID="{C416CFC8-F3D7-4F1B-8A2C-00E2918D5DF0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E5760BC0-406D-4A04-998A-0BA40EF35DA5}" type="pres">
      <dgm:prSet presAssocID="{B69A9930-96D0-45E7-B307-FC404CBC81C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C42AD0-5D74-41EC-A408-EB85118BF377}" type="pres">
      <dgm:prSet presAssocID="{52340346-AA3E-4084-9DD8-91E4CF2FA47E}" presName="sibTrans" presStyleLbl="sibTrans2D1" presStyleIdx="3" presStyleCnt="5"/>
      <dgm:spPr/>
      <dgm:t>
        <a:bodyPr/>
        <a:lstStyle/>
        <a:p>
          <a:endParaRPr lang="en-US"/>
        </a:p>
      </dgm:t>
    </dgm:pt>
    <dgm:pt modelId="{6F799BDC-56DF-4AAF-A50D-5EE2BFFADD0D}" type="pres">
      <dgm:prSet presAssocID="{52340346-AA3E-4084-9DD8-91E4CF2FA47E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4FC50AFF-44DD-4468-99E9-C94A608FAD44}" type="pres">
      <dgm:prSet presAssocID="{53280497-73B0-40AB-B8A1-03D8832561E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94543D-A960-4025-B2C3-05297D07D473}" type="pres">
      <dgm:prSet presAssocID="{188A59E8-3570-47F8-B573-0F48055EE1F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4530534E-F209-4E68-A8C2-B1F797EC8D6B}" type="pres">
      <dgm:prSet presAssocID="{188A59E8-3570-47F8-B573-0F48055EE1FB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EFD06520-7475-4163-80B2-3A266FBA9279}" type="presOf" srcId="{C416CFC8-F3D7-4F1B-8A2C-00E2918D5DF0}" destId="{7CACF4F6-A419-40B0-82BE-8D91DFD0A724}" srcOrd="0" destOrd="0" presId="urn:microsoft.com/office/officeart/2005/8/layout/cycle2"/>
    <dgm:cxn modelId="{4C9BC418-C3CF-4ACF-B768-AE20D3E8753C}" srcId="{E31B7297-73F6-4BD1-9C04-A6F5B2E6ED34}" destId="{3E87E1F8-7F19-4660-A890-5F15B13144F7}" srcOrd="2" destOrd="0" parTransId="{24B99883-ED8F-4EB6-A2A1-607408B91563}" sibTransId="{C416CFC8-F3D7-4F1B-8A2C-00E2918D5DF0}"/>
    <dgm:cxn modelId="{5D6412B9-66F7-4049-AC81-B615A5BFEC9F}" type="presOf" srcId="{69D11E9F-AEA2-4099-B237-E48A92BD176E}" destId="{0D72E431-091F-4597-97F7-9117FD7709E0}" srcOrd="0" destOrd="0" presId="urn:microsoft.com/office/officeart/2005/8/layout/cycle2"/>
    <dgm:cxn modelId="{E338595D-7B7F-4FF9-8F9D-E96B742F4C2C}" type="presOf" srcId="{53280497-73B0-40AB-B8A1-03D8832561E4}" destId="{4FC50AFF-44DD-4468-99E9-C94A608FAD44}" srcOrd="0" destOrd="0" presId="urn:microsoft.com/office/officeart/2005/8/layout/cycle2"/>
    <dgm:cxn modelId="{3D069A09-B684-4D04-8A04-C8BAF0630183}" srcId="{E31B7297-73F6-4BD1-9C04-A6F5B2E6ED34}" destId="{FE965BD0-2B86-45C8-9B42-4DEC4A6D4D76}" srcOrd="1" destOrd="0" parTransId="{1DF24F8D-586D-4F42-9FAA-8A3C2167DDEB}" sibTransId="{69D11E9F-AEA2-4099-B237-E48A92BD176E}"/>
    <dgm:cxn modelId="{384823D6-5C92-4DB6-B244-DB6CAD61A0A1}" type="presOf" srcId="{10442C50-30A9-4A96-8413-5ED2A04A11EE}" destId="{D5605EEC-FE62-4F25-9C32-873C3A9DF310}" srcOrd="0" destOrd="0" presId="urn:microsoft.com/office/officeart/2005/8/layout/cycle2"/>
    <dgm:cxn modelId="{166B1E61-6BE4-489A-BF75-B36B0E94A050}" type="presOf" srcId="{52340346-AA3E-4084-9DD8-91E4CF2FA47E}" destId="{64C42AD0-5D74-41EC-A408-EB85118BF377}" srcOrd="0" destOrd="0" presId="urn:microsoft.com/office/officeart/2005/8/layout/cycle2"/>
    <dgm:cxn modelId="{5405DF7C-9D89-45D3-9976-7427AFD3AA45}" type="presOf" srcId="{188A59E8-3570-47F8-B573-0F48055EE1FB}" destId="{A194543D-A960-4025-B2C3-05297D07D473}" srcOrd="0" destOrd="0" presId="urn:microsoft.com/office/officeart/2005/8/layout/cycle2"/>
    <dgm:cxn modelId="{06FA61C2-0B43-47A8-8983-D566E6961949}" type="presOf" srcId="{10442C50-30A9-4A96-8413-5ED2A04A11EE}" destId="{9D01C669-0820-4A45-B96C-BA78C08D4410}" srcOrd="1" destOrd="0" presId="urn:microsoft.com/office/officeart/2005/8/layout/cycle2"/>
    <dgm:cxn modelId="{F9BE622B-9C37-428C-B1CD-65714BD11D47}" type="presOf" srcId="{52340346-AA3E-4084-9DD8-91E4CF2FA47E}" destId="{6F799BDC-56DF-4AAF-A50D-5EE2BFFADD0D}" srcOrd="1" destOrd="0" presId="urn:microsoft.com/office/officeart/2005/8/layout/cycle2"/>
    <dgm:cxn modelId="{56BC4F83-04D0-41CB-BB3F-F5B9A168E409}" type="presOf" srcId="{188A59E8-3570-47F8-B573-0F48055EE1FB}" destId="{4530534E-F209-4E68-A8C2-B1F797EC8D6B}" srcOrd="1" destOrd="0" presId="urn:microsoft.com/office/officeart/2005/8/layout/cycle2"/>
    <dgm:cxn modelId="{9B0685A8-25FD-4339-A619-0B56A46E1180}" srcId="{E31B7297-73F6-4BD1-9C04-A6F5B2E6ED34}" destId="{53280497-73B0-40AB-B8A1-03D8832561E4}" srcOrd="4" destOrd="0" parTransId="{9FD26C0A-42E0-4E45-BEF4-CD2733C89683}" sibTransId="{188A59E8-3570-47F8-B573-0F48055EE1FB}"/>
    <dgm:cxn modelId="{2A1C408C-16CC-4ED2-9ED7-325C08991133}" type="presOf" srcId="{B69A9930-96D0-45E7-B307-FC404CBC81CA}" destId="{E5760BC0-406D-4A04-998A-0BA40EF35DA5}" srcOrd="0" destOrd="0" presId="urn:microsoft.com/office/officeart/2005/8/layout/cycle2"/>
    <dgm:cxn modelId="{9B995374-CFDB-4EAA-829C-2BF3FCC8A51E}" srcId="{E31B7297-73F6-4BD1-9C04-A6F5B2E6ED34}" destId="{B69A9930-96D0-45E7-B307-FC404CBC81CA}" srcOrd="3" destOrd="0" parTransId="{CAF90E52-13E4-47DD-A5B0-BCA67ECCCBA8}" sibTransId="{52340346-AA3E-4084-9DD8-91E4CF2FA47E}"/>
    <dgm:cxn modelId="{8EE7E9A9-0E94-4C0A-A9F1-BE7C5064947F}" srcId="{E31B7297-73F6-4BD1-9C04-A6F5B2E6ED34}" destId="{89753847-1384-409D-ABFD-C94972EF4D02}" srcOrd="0" destOrd="0" parTransId="{89F4FE93-9C44-420F-9774-EA5649372E05}" sibTransId="{10442C50-30A9-4A96-8413-5ED2A04A11EE}"/>
    <dgm:cxn modelId="{57239FC0-30D9-43E3-A1F9-801A5CB0270C}" type="presOf" srcId="{FE965BD0-2B86-45C8-9B42-4DEC4A6D4D76}" destId="{B282438A-E8D0-405C-956A-D6173958E59F}" srcOrd="0" destOrd="0" presId="urn:microsoft.com/office/officeart/2005/8/layout/cycle2"/>
    <dgm:cxn modelId="{3DB0A20B-CC2A-48DF-829E-997D1604DFF2}" type="presOf" srcId="{69D11E9F-AEA2-4099-B237-E48A92BD176E}" destId="{1BA98C75-F5BB-4F91-A219-6B7B3EFDC43F}" srcOrd="1" destOrd="0" presId="urn:microsoft.com/office/officeart/2005/8/layout/cycle2"/>
    <dgm:cxn modelId="{C2DB71B8-4792-418B-BF2D-A95A601943C2}" type="presOf" srcId="{E31B7297-73F6-4BD1-9C04-A6F5B2E6ED34}" destId="{078DBF09-7E86-49A0-97A1-D7BDBDE8700C}" srcOrd="0" destOrd="0" presId="urn:microsoft.com/office/officeart/2005/8/layout/cycle2"/>
    <dgm:cxn modelId="{782E9F2D-EC82-4311-82F1-9960E8A4CE74}" type="presOf" srcId="{C416CFC8-F3D7-4F1B-8A2C-00E2918D5DF0}" destId="{003288D0-E685-4F14-BEC4-2A885E305A86}" srcOrd="1" destOrd="0" presId="urn:microsoft.com/office/officeart/2005/8/layout/cycle2"/>
    <dgm:cxn modelId="{74C1EA9F-FE91-41A9-A530-D0FAB300487B}" type="presOf" srcId="{89753847-1384-409D-ABFD-C94972EF4D02}" destId="{FD5A8238-A806-4A5F-8191-FED52F401966}" srcOrd="0" destOrd="0" presId="urn:microsoft.com/office/officeart/2005/8/layout/cycle2"/>
    <dgm:cxn modelId="{7AF18F96-A52F-4C28-913C-C347051A5FE1}" type="presOf" srcId="{3E87E1F8-7F19-4660-A890-5F15B13144F7}" destId="{563EA100-B2F1-4B0E-9746-758D324938E0}" srcOrd="0" destOrd="0" presId="urn:microsoft.com/office/officeart/2005/8/layout/cycle2"/>
    <dgm:cxn modelId="{CE825040-51C8-4D36-B1F3-0FB3C0B8418C}" type="presParOf" srcId="{078DBF09-7E86-49A0-97A1-D7BDBDE8700C}" destId="{FD5A8238-A806-4A5F-8191-FED52F401966}" srcOrd="0" destOrd="0" presId="urn:microsoft.com/office/officeart/2005/8/layout/cycle2"/>
    <dgm:cxn modelId="{7DD4E85B-4E35-42A4-B7B3-9F32A0CC58CE}" type="presParOf" srcId="{078DBF09-7E86-49A0-97A1-D7BDBDE8700C}" destId="{D5605EEC-FE62-4F25-9C32-873C3A9DF310}" srcOrd="1" destOrd="0" presId="urn:microsoft.com/office/officeart/2005/8/layout/cycle2"/>
    <dgm:cxn modelId="{E93E4369-7BEE-4F07-9D86-0A345529366B}" type="presParOf" srcId="{D5605EEC-FE62-4F25-9C32-873C3A9DF310}" destId="{9D01C669-0820-4A45-B96C-BA78C08D4410}" srcOrd="0" destOrd="0" presId="urn:microsoft.com/office/officeart/2005/8/layout/cycle2"/>
    <dgm:cxn modelId="{F936A66B-5204-40C4-A1C9-AD14DBEAFF14}" type="presParOf" srcId="{078DBF09-7E86-49A0-97A1-D7BDBDE8700C}" destId="{B282438A-E8D0-405C-956A-D6173958E59F}" srcOrd="2" destOrd="0" presId="urn:microsoft.com/office/officeart/2005/8/layout/cycle2"/>
    <dgm:cxn modelId="{2E674D99-4AFF-4AE7-B33B-CCFEFBDE4830}" type="presParOf" srcId="{078DBF09-7E86-49A0-97A1-D7BDBDE8700C}" destId="{0D72E431-091F-4597-97F7-9117FD7709E0}" srcOrd="3" destOrd="0" presId="urn:microsoft.com/office/officeart/2005/8/layout/cycle2"/>
    <dgm:cxn modelId="{AA352568-68F9-4507-AF34-C68784C197DC}" type="presParOf" srcId="{0D72E431-091F-4597-97F7-9117FD7709E0}" destId="{1BA98C75-F5BB-4F91-A219-6B7B3EFDC43F}" srcOrd="0" destOrd="0" presId="urn:microsoft.com/office/officeart/2005/8/layout/cycle2"/>
    <dgm:cxn modelId="{246099E9-FF23-4DE4-93FE-BD22DEB07104}" type="presParOf" srcId="{078DBF09-7E86-49A0-97A1-D7BDBDE8700C}" destId="{563EA100-B2F1-4B0E-9746-758D324938E0}" srcOrd="4" destOrd="0" presId="urn:microsoft.com/office/officeart/2005/8/layout/cycle2"/>
    <dgm:cxn modelId="{484AD91A-95D0-43B8-9B04-477403CBE1C3}" type="presParOf" srcId="{078DBF09-7E86-49A0-97A1-D7BDBDE8700C}" destId="{7CACF4F6-A419-40B0-82BE-8D91DFD0A724}" srcOrd="5" destOrd="0" presId="urn:microsoft.com/office/officeart/2005/8/layout/cycle2"/>
    <dgm:cxn modelId="{FFAE389D-B315-41B3-A322-0377733070B0}" type="presParOf" srcId="{7CACF4F6-A419-40B0-82BE-8D91DFD0A724}" destId="{003288D0-E685-4F14-BEC4-2A885E305A86}" srcOrd="0" destOrd="0" presId="urn:microsoft.com/office/officeart/2005/8/layout/cycle2"/>
    <dgm:cxn modelId="{D75A49CC-BC37-4038-A255-93F8166B5008}" type="presParOf" srcId="{078DBF09-7E86-49A0-97A1-D7BDBDE8700C}" destId="{E5760BC0-406D-4A04-998A-0BA40EF35DA5}" srcOrd="6" destOrd="0" presId="urn:microsoft.com/office/officeart/2005/8/layout/cycle2"/>
    <dgm:cxn modelId="{EF6FFE89-49F0-40BC-9FF1-64A8F6430D74}" type="presParOf" srcId="{078DBF09-7E86-49A0-97A1-D7BDBDE8700C}" destId="{64C42AD0-5D74-41EC-A408-EB85118BF377}" srcOrd="7" destOrd="0" presId="urn:microsoft.com/office/officeart/2005/8/layout/cycle2"/>
    <dgm:cxn modelId="{E8D555F8-CB86-4D62-8223-3B3B5C6F0D89}" type="presParOf" srcId="{64C42AD0-5D74-41EC-A408-EB85118BF377}" destId="{6F799BDC-56DF-4AAF-A50D-5EE2BFFADD0D}" srcOrd="0" destOrd="0" presId="urn:microsoft.com/office/officeart/2005/8/layout/cycle2"/>
    <dgm:cxn modelId="{504B6008-09DC-4661-A852-7AAB6633FEB4}" type="presParOf" srcId="{078DBF09-7E86-49A0-97A1-D7BDBDE8700C}" destId="{4FC50AFF-44DD-4468-99E9-C94A608FAD44}" srcOrd="8" destOrd="0" presId="urn:microsoft.com/office/officeart/2005/8/layout/cycle2"/>
    <dgm:cxn modelId="{D5051799-5A31-4F8A-9945-300E7DBF9870}" type="presParOf" srcId="{078DBF09-7E86-49A0-97A1-D7BDBDE8700C}" destId="{A194543D-A960-4025-B2C3-05297D07D473}" srcOrd="9" destOrd="0" presId="urn:microsoft.com/office/officeart/2005/8/layout/cycle2"/>
    <dgm:cxn modelId="{8898ADD5-C1F1-47E0-B6A9-1685CF479CE9}" type="presParOf" srcId="{A194543D-A960-4025-B2C3-05297D07D473}" destId="{4530534E-F209-4E68-A8C2-B1F797EC8D6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5A8238-A806-4A5F-8191-FED52F401966}">
      <dsp:nvSpPr>
        <dsp:cNvPr id="0" name=""/>
        <dsp:cNvSpPr/>
      </dsp:nvSpPr>
      <dsp:spPr>
        <a:xfrm>
          <a:off x="3431678" y="143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Ordering / Renewing</a:t>
          </a:r>
          <a:endParaRPr lang="en-US" sz="1500" kern="1200" dirty="0"/>
        </a:p>
      </dsp:txBody>
      <dsp:txXfrm>
        <a:off x="3431678" y="143"/>
        <a:ext cx="1366242" cy="1366242"/>
      </dsp:txXfrm>
    </dsp:sp>
    <dsp:sp modelId="{D5605EEC-FE62-4F25-9C32-873C3A9DF310}">
      <dsp:nvSpPr>
        <dsp:cNvPr id="0" name=""/>
        <dsp:cNvSpPr/>
      </dsp:nvSpPr>
      <dsp:spPr>
        <a:xfrm rot="2160000">
          <a:off x="4754947" y="1050053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2160000">
        <a:off x="4754947" y="1050053"/>
        <a:ext cx="364047" cy="461106"/>
      </dsp:txXfrm>
    </dsp:sp>
    <dsp:sp modelId="{B282438A-E8D0-405C-956A-D6173958E59F}">
      <dsp:nvSpPr>
        <dsp:cNvPr id="0" name=""/>
        <dsp:cNvSpPr/>
      </dsp:nvSpPr>
      <dsp:spPr>
        <a:xfrm>
          <a:off x="5092691" y="1206939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Receiving</a:t>
          </a:r>
          <a:endParaRPr lang="en-US" sz="1500" kern="1200" dirty="0"/>
        </a:p>
      </dsp:txBody>
      <dsp:txXfrm>
        <a:off x="5092691" y="1206939"/>
        <a:ext cx="1366242" cy="1366242"/>
      </dsp:txXfrm>
    </dsp:sp>
    <dsp:sp modelId="{0D72E431-091F-4597-97F7-9117FD7709E0}">
      <dsp:nvSpPr>
        <dsp:cNvPr id="0" name=""/>
        <dsp:cNvSpPr/>
      </dsp:nvSpPr>
      <dsp:spPr>
        <a:xfrm rot="6480000">
          <a:off x="5279747" y="2626027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6480000">
        <a:off x="5279747" y="2626027"/>
        <a:ext cx="364047" cy="461106"/>
      </dsp:txXfrm>
    </dsp:sp>
    <dsp:sp modelId="{563EA100-B2F1-4B0E-9746-758D324938E0}">
      <dsp:nvSpPr>
        <dsp:cNvPr id="0" name=""/>
        <dsp:cNvSpPr/>
      </dsp:nvSpPr>
      <dsp:spPr>
        <a:xfrm>
          <a:off x="4458241" y="3159577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Paying</a:t>
          </a:r>
          <a:endParaRPr lang="en-US" sz="1500" kern="1200" dirty="0"/>
        </a:p>
      </dsp:txBody>
      <dsp:txXfrm>
        <a:off x="4458241" y="3159577"/>
        <a:ext cx="1366242" cy="1366242"/>
      </dsp:txXfrm>
    </dsp:sp>
    <dsp:sp modelId="{7CACF4F6-A419-40B0-82BE-8D91DFD0A724}">
      <dsp:nvSpPr>
        <dsp:cNvPr id="0" name=""/>
        <dsp:cNvSpPr/>
      </dsp:nvSpPr>
      <dsp:spPr>
        <a:xfrm rot="10800000">
          <a:off x="3943079" y="361214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943079" y="3612145"/>
        <a:ext cx="364047" cy="461106"/>
      </dsp:txXfrm>
    </dsp:sp>
    <dsp:sp modelId="{E5760BC0-406D-4A04-998A-0BA40EF35DA5}">
      <dsp:nvSpPr>
        <dsp:cNvPr id="0" name=""/>
        <dsp:cNvSpPr/>
      </dsp:nvSpPr>
      <dsp:spPr>
        <a:xfrm>
          <a:off x="2405116" y="3159577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Organizing</a:t>
          </a:r>
          <a:endParaRPr lang="en-US" sz="1500" kern="1200" dirty="0"/>
        </a:p>
      </dsp:txBody>
      <dsp:txXfrm>
        <a:off x="2405116" y="3159577"/>
        <a:ext cx="1366242" cy="1366242"/>
      </dsp:txXfrm>
    </dsp:sp>
    <dsp:sp modelId="{64C42AD0-5D74-41EC-A408-EB85118BF377}">
      <dsp:nvSpPr>
        <dsp:cNvPr id="0" name=""/>
        <dsp:cNvSpPr/>
      </dsp:nvSpPr>
      <dsp:spPr>
        <a:xfrm rot="15120000">
          <a:off x="2592172" y="264562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5120000">
        <a:off x="2592172" y="2645625"/>
        <a:ext cx="364047" cy="461106"/>
      </dsp:txXfrm>
    </dsp:sp>
    <dsp:sp modelId="{4FC50AFF-44DD-4468-99E9-C94A608FAD44}">
      <dsp:nvSpPr>
        <dsp:cNvPr id="0" name=""/>
        <dsp:cNvSpPr/>
      </dsp:nvSpPr>
      <dsp:spPr>
        <a:xfrm>
          <a:off x="1770665" y="1206939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Maintaining</a:t>
          </a:r>
          <a:endParaRPr lang="en-US" sz="1500" kern="1200" dirty="0"/>
        </a:p>
      </dsp:txBody>
      <dsp:txXfrm>
        <a:off x="1770665" y="1206939"/>
        <a:ext cx="1366242" cy="1366242"/>
      </dsp:txXfrm>
    </dsp:sp>
    <dsp:sp modelId="{A194543D-A960-4025-B2C3-05297D07D473}">
      <dsp:nvSpPr>
        <dsp:cNvPr id="0" name=""/>
        <dsp:cNvSpPr/>
      </dsp:nvSpPr>
      <dsp:spPr>
        <a:xfrm rot="19440000">
          <a:off x="3093934" y="106216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9440000">
        <a:off x="3093934" y="1062165"/>
        <a:ext cx="364047" cy="461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A5A61-0071-4512-8876-11223CA7F92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F8F48-6AEF-436D-BE34-D8A92FDA13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F8F48-6AEF-436D-BE34-D8A92FDA134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61C78-55B2-4342-A189-6B109B704A44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53F8-BB02-4BF3-A0A0-68CE17DF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brarytechnology.org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2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229600" cy="1828800"/>
          </a:xfrm>
        </p:spPr>
        <p:txBody>
          <a:bodyPr/>
          <a:lstStyle/>
          <a:p>
            <a:pPr eaLnBrk="1" hangingPunct="1"/>
            <a:r>
              <a:rPr lang="en-US" b="1" dirty="0" smtClean="0"/>
              <a:t>Technical Services by the Seat of Your Pants</a:t>
            </a:r>
          </a:p>
        </p:txBody>
      </p:sp>
      <p:sp>
        <p:nvSpPr>
          <p:cNvPr id="2051" name="Subtitle 3"/>
          <p:cNvSpPr>
            <a:spLocks noGrp="1"/>
          </p:cNvSpPr>
          <p:nvPr>
            <p:ph type="subTitle" idx="1"/>
          </p:nvPr>
        </p:nvSpPr>
        <p:spPr>
          <a:xfrm>
            <a:off x="533400" y="3124200"/>
            <a:ext cx="8077200" cy="3276600"/>
          </a:xfrm>
        </p:spPr>
        <p:txBody>
          <a:bodyPr>
            <a:normAutofit lnSpcReduction="10000"/>
          </a:bodyPr>
          <a:lstStyle/>
          <a:p>
            <a:pPr algn="l" eaLnBrk="1" hangingPunct="1"/>
            <a:r>
              <a:rPr lang="en-US" sz="1600" dirty="0" smtClean="0">
                <a:solidFill>
                  <a:schemeClr val="tx1"/>
                </a:solidFill>
              </a:rPr>
              <a:t>Christine K. Dulaney</a:t>
            </a:r>
          </a:p>
          <a:p>
            <a:pPr algn="l" eaLnBrk="1" hangingPunct="1"/>
            <a:r>
              <a:rPr lang="en-US" sz="1600" dirty="0" smtClean="0">
                <a:solidFill>
                  <a:schemeClr val="tx1"/>
                </a:solidFill>
              </a:rPr>
              <a:t>Associate Law Librarian for Technical and Metadata Services</a:t>
            </a:r>
          </a:p>
          <a:p>
            <a:pPr algn="l" eaLnBrk="1" hangingPunct="1"/>
            <a:r>
              <a:rPr lang="en-US" sz="1600" dirty="0" smtClean="0">
                <a:solidFill>
                  <a:schemeClr val="tx1"/>
                </a:solidFill>
              </a:rPr>
              <a:t>American University Law Library</a:t>
            </a:r>
          </a:p>
          <a:p>
            <a:pPr algn="l" eaLnBrk="1" hangingPunct="1"/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Kurt Carroll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Acting Chief, Collection Services Division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Law Library of Congress</a:t>
            </a:r>
          </a:p>
          <a:p>
            <a:pPr algn="l"/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Bess Reynolds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Technical Services Manager 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Library &amp; Knowledge Management Dept.</a:t>
            </a:r>
          </a:p>
          <a:p>
            <a:pPr algn="l"/>
            <a:r>
              <a:rPr lang="en-US" sz="1600" dirty="0" err="1" smtClean="0">
                <a:solidFill>
                  <a:schemeClr val="tx1"/>
                </a:solidFill>
              </a:rPr>
              <a:t>Debevoise</a:t>
            </a:r>
            <a:r>
              <a:rPr lang="en-US" sz="1600" dirty="0" smtClean="0">
                <a:solidFill>
                  <a:schemeClr val="tx1"/>
                </a:solidFill>
              </a:rPr>
              <a:t> &amp; Plimpton LLP</a:t>
            </a:r>
          </a:p>
          <a:p>
            <a:pPr algn="l"/>
            <a:endParaRPr lang="en-US" sz="1600" dirty="0" smtClean="0">
              <a:solidFill>
                <a:schemeClr val="tx1"/>
              </a:solidFill>
            </a:endParaRPr>
          </a:p>
          <a:p>
            <a:pPr algn="l"/>
            <a:endParaRPr lang="en-US" sz="1600" b="1" dirty="0" smtClean="0">
              <a:solidFill>
                <a:schemeClr val="tx1"/>
              </a:solidFill>
            </a:endParaRPr>
          </a:p>
          <a:p>
            <a:pPr algn="l" eaLnBrk="1" hangingPunct="1"/>
            <a:endParaRPr lang="en-US" sz="1600" dirty="0" smtClean="0">
              <a:solidFill>
                <a:schemeClr val="tx1"/>
              </a:solidFill>
            </a:endParaRPr>
          </a:p>
          <a:p>
            <a:pPr algn="l" eaLnBrk="1" hangingPunct="1"/>
            <a:endParaRPr lang="en-US" sz="1600" dirty="0" smtClean="0">
              <a:solidFill>
                <a:schemeClr val="tx1"/>
              </a:solidFill>
            </a:endParaRPr>
          </a:p>
          <a:p>
            <a:pPr algn="l" eaLnBrk="1" hangingPunct="1"/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053" name="Picture 7" descr="AM Logo 2012_horizontal_CMY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588"/>
            <a:ext cx="27432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ttp://static.pcgamer.com/wp-content/themes/pcgamer/style/images/social/twitter_logo_gre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09600" y="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#AALL12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Databases have wrinkles…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Negotiating a user’s license</a:t>
            </a:r>
          </a:p>
          <a:p>
            <a:r>
              <a:rPr lang="en-US" dirty="0" smtClean="0"/>
              <a:t>Know your users</a:t>
            </a:r>
          </a:p>
          <a:p>
            <a:r>
              <a:rPr lang="en-US" dirty="0" smtClean="0"/>
              <a:t>Know your access</a:t>
            </a:r>
          </a:p>
          <a:p>
            <a:r>
              <a:rPr lang="en-US" dirty="0" smtClean="0"/>
              <a:t>What about trials?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RECEIVING</a:t>
            </a:r>
            <a:r>
              <a:rPr lang="en-US" dirty="0" smtClean="0"/>
              <a:t>	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you get what you ordered?</a:t>
            </a:r>
          </a:p>
          <a:p>
            <a:r>
              <a:rPr lang="en-US" dirty="0" smtClean="0"/>
              <a:t>How do I keep track?</a:t>
            </a:r>
          </a:p>
          <a:p>
            <a:r>
              <a:rPr lang="en-US" dirty="0" smtClean="0"/>
              <a:t>Claims</a:t>
            </a:r>
          </a:p>
          <a:p>
            <a:r>
              <a:rPr lang="en-US" dirty="0" smtClean="0"/>
              <a:t>Returns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PAYMENTS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Validate</a:t>
            </a:r>
          </a:p>
          <a:p>
            <a:r>
              <a:rPr lang="en-US" dirty="0" smtClean="0"/>
              <a:t>Anticipate</a:t>
            </a:r>
          </a:p>
          <a:p>
            <a:r>
              <a:rPr lang="en-US" dirty="0" smtClean="0"/>
              <a:t>Financial requirements</a:t>
            </a:r>
          </a:p>
          <a:p>
            <a:r>
              <a:rPr lang="en-US" dirty="0" smtClean="0"/>
              <a:t>Record keeping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ORGANIZING/DESCRIBING (not just cataloging anymore…)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Reuse what you can find</a:t>
            </a:r>
          </a:p>
          <a:p>
            <a:r>
              <a:rPr lang="en-US" dirty="0" smtClean="0"/>
              <a:t>If you must DIY:</a:t>
            </a:r>
          </a:p>
          <a:p>
            <a:pPr lvl="1"/>
            <a:r>
              <a:rPr lang="en-US" dirty="0" smtClean="0"/>
              <a:t>What is needed?</a:t>
            </a:r>
          </a:p>
          <a:p>
            <a:pPr lvl="1"/>
            <a:r>
              <a:rPr lang="en-US" dirty="0" smtClean="0"/>
              <a:t>Develop policies and procedures</a:t>
            </a:r>
          </a:p>
          <a:p>
            <a:pPr lvl="1"/>
            <a:r>
              <a:rPr lang="en-US" dirty="0" smtClean="0"/>
              <a:t>Keep it consistent</a:t>
            </a:r>
          </a:p>
          <a:p>
            <a:pPr lvl="1"/>
            <a:r>
              <a:rPr lang="en-US" dirty="0" smtClean="0"/>
              <a:t>Keep it simple</a:t>
            </a:r>
          </a:p>
          <a:p>
            <a:r>
              <a:rPr lang="en-US" dirty="0" smtClean="0"/>
              <a:t>Document….document….document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MAINTAINING ACCESS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Print:  Locations, currency</a:t>
            </a:r>
          </a:p>
          <a:p>
            <a:r>
              <a:rPr lang="en-US" dirty="0" smtClean="0"/>
              <a:t>Electronic resources:  link checking, URLs, IP ranges, version control </a:t>
            </a:r>
          </a:p>
          <a:p>
            <a:r>
              <a:rPr lang="en-US" dirty="0" smtClean="0"/>
              <a:t>Version control</a:t>
            </a:r>
          </a:p>
          <a:p>
            <a:r>
              <a:rPr lang="en-US" dirty="0" smtClean="0"/>
              <a:t>Weeding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Back to the beginning…..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RENEWALS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Are you keeping or cancelling?</a:t>
            </a:r>
          </a:p>
          <a:p>
            <a:r>
              <a:rPr lang="en-US" dirty="0" smtClean="0"/>
              <a:t>Considerations for renewing:</a:t>
            </a:r>
          </a:p>
          <a:p>
            <a:pPr lvl="1"/>
            <a:r>
              <a:rPr lang="en-US" dirty="0" smtClean="0"/>
              <a:t>Price </a:t>
            </a:r>
          </a:p>
          <a:p>
            <a:pPr lvl="1"/>
            <a:r>
              <a:rPr lang="en-US" dirty="0" smtClean="0"/>
              <a:t>Cost per use</a:t>
            </a:r>
          </a:p>
          <a:p>
            <a:pPr lvl="1"/>
            <a:r>
              <a:rPr lang="en-US" dirty="0" smtClean="0"/>
              <a:t>Usage statistics</a:t>
            </a:r>
          </a:p>
          <a:p>
            <a:pPr lvl="1"/>
            <a:r>
              <a:rPr lang="en-US" dirty="0" smtClean="0"/>
              <a:t>Change in users</a:t>
            </a:r>
          </a:p>
          <a:p>
            <a:pPr lvl="1"/>
            <a:r>
              <a:rPr lang="en-US" dirty="0" smtClean="0"/>
              <a:t>Record the decision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Abridged Version…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and workflow—Know the issues; define the actions</a:t>
            </a:r>
          </a:p>
          <a:p>
            <a:r>
              <a:rPr lang="en-US" dirty="0" smtClean="0"/>
              <a:t>Documentation—It’s all about record-keeping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How to stay informed: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TSLL</a:t>
            </a:r>
          </a:p>
          <a:p>
            <a:r>
              <a:rPr lang="en-US" dirty="0" smtClean="0"/>
              <a:t>crivblog.com</a:t>
            </a:r>
          </a:p>
          <a:p>
            <a:r>
              <a:rPr lang="en-US" dirty="0" err="1" smtClean="0"/>
              <a:t>Autocat</a:t>
            </a:r>
            <a:r>
              <a:rPr lang="en-US" dirty="0" smtClean="0"/>
              <a:t>—Cataloging</a:t>
            </a:r>
          </a:p>
          <a:p>
            <a:r>
              <a:rPr lang="en-US" dirty="0" err="1" smtClean="0"/>
              <a:t>Serialst</a:t>
            </a:r>
            <a:r>
              <a:rPr lang="en-US" dirty="0" smtClean="0"/>
              <a:t>—Serials</a:t>
            </a:r>
          </a:p>
          <a:p>
            <a:r>
              <a:rPr lang="en-US" dirty="0" smtClean="0"/>
              <a:t>ALA—ALCTS</a:t>
            </a:r>
          </a:p>
          <a:p>
            <a:r>
              <a:rPr lang="en-US" dirty="0" smtClean="0">
                <a:hlinkClick r:id="rId2"/>
              </a:rPr>
              <a:t>www.librarytechnology.org</a:t>
            </a:r>
            <a:r>
              <a:rPr lang="en-US" dirty="0" smtClean="0"/>
              <a:t> (Marshall Breeding)</a:t>
            </a:r>
          </a:p>
          <a:p>
            <a:r>
              <a:rPr lang="en-US" dirty="0" smtClean="0"/>
              <a:t>Currentcites.org (Roy Tennant)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Contact information: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Christine Dulaney</a:t>
            </a:r>
          </a:p>
          <a:p>
            <a:pPr algn="ctr">
              <a:buNone/>
            </a:pPr>
            <a:r>
              <a:rPr lang="en-US" dirty="0" smtClean="0"/>
              <a:t>cdulaney@wcl.american.edu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ublic Relati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676400"/>
            <a:ext cx="5105399" cy="3657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cdulaney\My Documents\My Pictures\closed office do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447800"/>
            <a:ext cx="3133725" cy="4199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is Technical Services?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Acquisitions</a:t>
            </a:r>
          </a:p>
          <a:p>
            <a:r>
              <a:rPr lang="en-US" dirty="0" smtClean="0"/>
              <a:t>Serials</a:t>
            </a:r>
          </a:p>
          <a:p>
            <a:r>
              <a:rPr lang="en-US" dirty="0" smtClean="0"/>
              <a:t>Cataloging</a:t>
            </a:r>
          </a:p>
          <a:p>
            <a:r>
              <a:rPr lang="en-US" dirty="0" smtClean="0"/>
              <a:t>Electronic Resources</a:t>
            </a:r>
          </a:p>
          <a:p>
            <a:r>
              <a:rPr lang="en-US" dirty="0" smtClean="0"/>
              <a:t>Systems</a:t>
            </a:r>
          </a:p>
          <a:p>
            <a:r>
              <a:rPr lang="en-US" dirty="0" smtClean="0"/>
              <a:t>Evolving into more……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Know before you start….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in the library collection?</a:t>
            </a:r>
          </a:p>
          <a:p>
            <a:r>
              <a:rPr lang="en-US" dirty="0" smtClean="0"/>
              <a:t>What types of resources?</a:t>
            </a:r>
          </a:p>
          <a:p>
            <a:r>
              <a:rPr lang="en-US" dirty="0" smtClean="0"/>
              <a:t>What types of formats?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Show me the money…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your budget?</a:t>
            </a:r>
          </a:p>
          <a:p>
            <a:r>
              <a:rPr lang="en-US" dirty="0" smtClean="0"/>
              <a:t>What does your budget include and exclude?</a:t>
            </a:r>
          </a:p>
          <a:p>
            <a:r>
              <a:rPr lang="en-US" dirty="0" smtClean="0"/>
              <a:t>When is your fiscal year?</a:t>
            </a:r>
          </a:p>
          <a:p>
            <a:r>
              <a:rPr lang="en-US" dirty="0" smtClean="0"/>
              <a:t>What is the reporting cycle?</a:t>
            </a:r>
          </a:p>
          <a:p>
            <a:r>
              <a:rPr lang="en-US" dirty="0" smtClean="0"/>
              <a:t>What kinds of reports are you expected to keep?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Information Lifecycle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ORDERING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is authorized to expend resources? </a:t>
            </a:r>
          </a:p>
          <a:p>
            <a:r>
              <a:rPr lang="en-US" dirty="0" smtClean="0"/>
              <a:t>Is there a process for placing orders?</a:t>
            </a:r>
          </a:p>
          <a:p>
            <a:r>
              <a:rPr lang="en-US" dirty="0" smtClean="0"/>
              <a:t>Expediting orders</a:t>
            </a:r>
          </a:p>
          <a:p>
            <a:r>
              <a:rPr lang="en-US" dirty="0" smtClean="0"/>
              <a:t>What’s the format?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Continuations…the order that keeps coming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expiration dates</a:t>
            </a:r>
          </a:p>
          <a:p>
            <a:r>
              <a:rPr lang="en-US" dirty="0" smtClean="0"/>
              <a:t>Online or print or both?</a:t>
            </a:r>
          </a:p>
          <a:p>
            <a:r>
              <a:rPr lang="en-US" dirty="0" smtClean="0"/>
              <a:t>From whom to purchase?  </a:t>
            </a:r>
          </a:p>
          <a:p>
            <a:r>
              <a:rPr lang="en-US" dirty="0" smtClean="0"/>
              <a:t>Subscription agents and vendors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353</Words>
  <Application>Microsoft Office PowerPoint</Application>
  <PresentationFormat>On-screen Show (4:3)</PresentationFormat>
  <Paragraphs>105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Technical Services by the Seat of Your Pants</vt:lpstr>
      <vt:lpstr>Slide 2</vt:lpstr>
      <vt:lpstr>Slide 3</vt:lpstr>
      <vt:lpstr>What is Technical Services?</vt:lpstr>
      <vt:lpstr>Know before you start….</vt:lpstr>
      <vt:lpstr>Show me the money…</vt:lpstr>
      <vt:lpstr>Information Lifecycle</vt:lpstr>
      <vt:lpstr>ORDERING</vt:lpstr>
      <vt:lpstr>Continuations…the order that keeps coming</vt:lpstr>
      <vt:lpstr>Databases have wrinkles…</vt:lpstr>
      <vt:lpstr>RECEIVING  </vt:lpstr>
      <vt:lpstr>PAYMENTS</vt:lpstr>
      <vt:lpstr>ORGANIZING/DESCRIBING (not just cataloging anymore…)</vt:lpstr>
      <vt:lpstr> MAINTAINING ACCESS</vt:lpstr>
      <vt:lpstr>Back to the beginning….. RENEWALS</vt:lpstr>
      <vt:lpstr>The Abridged Version…</vt:lpstr>
      <vt:lpstr>How to stay informed:</vt:lpstr>
      <vt:lpstr>Slide 18</vt:lpstr>
    </vt:vector>
  </TitlesOfParts>
  <Company>Washington College of Law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Services by the Seat of your Pants:   Christine K. Dulaney, Associate Law Librarian for Technical and Metadata Services, American University, Washington College of Law, cdulaney@wcl.american.edu</dc:title>
  <dc:creator>cdulaney</dc:creator>
  <cp:lastModifiedBy>cdulaney</cp:lastModifiedBy>
  <cp:revision>31</cp:revision>
  <dcterms:created xsi:type="dcterms:W3CDTF">2012-05-29T19:33:23Z</dcterms:created>
  <dcterms:modified xsi:type="dcterms:W3CDTF">2012-08-31T17:47:07Z</dcterms:modified>
</cp:coreProperties>
</file>